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431" r:id="rId2"/>
    <p:sldId id="350" r:id="rId3"/>
    <p:sldId id="440" r:id="rId4"/>
    <p:sldId id="323" r:id="rId5"/>
    <p:sldId id="434" r:id="rId6"/>
    <p:sldId id="436" r:id="rId7"/>
    <p:sldId id="317" r:id="rId8"/>
    <p:sldId id="420" r:id="rId9"/>
    <p:sldId id="382" r:id="rId10"/>
    <p:sldId id="351" r:id="rId11"/>
    <p:sldId id="439" r:id="rId12"/>
    <p:sldId id="418" r:id="rId13"/>
    <p:sldId id="429" r:id="rId14"/>
    <p:sldId id="430" r:id="rId15"/>
    <p:sldId id="442" r:id="rId16"/>
    <p:sldId id="443" r:id="rId17"/>
    <p:sldId id="441" r:id="rId18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2" clrIdx="0"/>
  <p:cmAuthor id="1" name="Paula Carrion" initials="P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FFCCCC"/>
    <a:srgbClr val="CCFFCC"/>
    <a:srgbClr val="CCECFF"/>
    <a:srgbClr val="FFFFCC"/>
    <a:srgbClr val="FFCC99"/>
    <a:srgbClr val="CCFFFF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77819" autoAdjust="0"/>
  </p:normalViewPr>
  <p:slideViewPr>
    <p:cSldViewPr>
      <p:cViewPr varScale="1">
        <p:scale>
          <a:sx n="79" d="100"/>
          <a:sy n="7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Xs Otros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2004*</c:v>
                </c:pt>
                <c:pt idx="1">
                  <c:v>2005*</c:v>
                </c:pt>
                <c:pt idx="2">
                  <c:v>2006*</c:v>
                </c:pt>
                <c:pt idx="3">
                  <c:v>2007*</c:v>
                </c:pt>
                <c:pt idx="4">
                  <c:v>2008*</c:v>
                </c:pt>
                <c:pt idx="5">
                  <c:v>2009*</c:v>
                </c:pt>
                <c:pt idx="6">
                  <c:v>2010*</c:v>
                </c:pt>
                <c:pt idx="7">
                  <c:v>2011*</c:v>
                </c:pt>
                <c:pt idx="8">
                  <c:v>2012*</c:v>
                </c:pt>
                <c:pt idx="9">
                  <c:v>2013*</c:v>
                </c:pt>
              </c:strCache>
            </c:strRef>
          </c:cat>
          <c:val>
            <c:numRef>
              <c:f>Hoja1!$C$2:$C$11</c:f>
              <c:numCache>
                <c:formatCode>0</c:formatCode>
                <c:ptCount val="10"/>
                <c:pt idx="0">
                  <c:v>642.92236692000029</c:v>
                </c:pt>
                <c:pt idx="1">
                  <c:v>774.61158684999964</c:v>
                </c:pt>
                <c:pt idx="2">
                  <c:v>849.45336094000072</c:v>
                </c:pt>
                <c:pt idx="3">
                  <c:v>886.56516119000037</c:v>
                </c:pt>
                <c:pt idx="4">
                  <c:v>913.73100391999833</c:v>
                </c:pt>
                <c:pt idx="5">
                  <c:v>784.45454842000072</c:v>
                </c:pt>
                <c:pt idx="6">
                  <c:v>757.32928817000186</c:v>
                </c:pt>
                <c:pt idx="7">
                  <c:v>905.68318209000222</c:v>
                </c:pt>
                <c:pt idx="8">
                  <c:v>836.73130036000134</c:v>
                </c:pt>
                <c:pt idx="9">
                  <c:v>777.73597735000055</c:v>
                </c:pt>
              </c:numCache>
            </c:numRef>
          </c:val>
        </c:ser>
        <c:ser>
          <c:idx val="3"/>
          <c:order val="2"/>
          <c:tx>
            <c:strRef>
              <c:f>Hoja1!$D$1</c:f>
              <c:strCache>
                <c:ptCount val="1"/>
                <c:pt idx="0">
                  <c:v>Xs Venezuela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2004*</c:v>
                </c:pt>
                <c:pt idx="1">
                  <c:v>2005*</c:v>
                </c:pt>
                <c:pt idx="2">
                  <c:v>2006*</c:v>
                </c:pt>
                <c:pt idx="3">
                  <c:v>2007*</c:v>
                </c:pt>
                <c:pt idx="4">
                  <c:v>2008*</c:v>
                </c:pt>
                <c:pt idx="5">
                  <c:v>2009*</c:v>
                </c:pt>
                <c:pt idx="6">
                  <c:v>2010*</c:v>
                </c:pt>
                <c:pt idx="7">
                  <c:v>2011*</c:v>
                </c:pt>
                <c:pt idx="8">
                  <c:v>2012*</c:v>
                </c:pt>
                <c:pt idx="9">
                  <c:v>2013*</c:v>
                </c:pt>
              </c:strCache>
            </c:strRef>
          </c:cat>
          <c:val>
            <c:numRef>
              <c:f>Hoja1!$D$2:$D$11</c:f>
              <c:numCache>
                <c:formatCode>0</c:formatCode>
                <c:ptCount val="10"/>
                <c:pt idx="0">
                  <c:v>29.894479680000007</c:v>
                </c:pt>
                <c:pt idx="1">
                  <c:v>50.794157570000003</c:v>
                </c:pt>
                <c:pt idx="2">
                  <c:v>89.18684752999998</c:v>
                </c:pt>
                <c:pt idx="3">
                  <c:v>155.88006977999993</c:v>
                </c:pt>
                <c:pt idx="4">
                  <c:v>394.60823767999972</c:v>
                </c:pt>
                <c:pt idx="5">
                  <c:v>281.9050040599999</c:v>
                </c:pt>
                <c:pt idx="6">
                  <c:v>132.79368963000005</c:v>
                </c:pt>
                <c:pt idx="7">
                  <c:v>125.85931844</c:v>
                </c:pt>
                <c:pt idx="8">
                  <c:v>324.38685572999987</c:v>
                </c:pt>
                <c:pt idx="9">
                  <c:v>194.11914207000007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08096"/>
        <c:axId val="32709632"/>
      </c:barChar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IHH mercados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2004*</c:v>
                </c:pt>
                <c:pt idx="1">
                  <c:v>2005*</c:v>
                </c:pt>
                <c:pt idx="2">
                  <c:v>2006*</c:v>
                </c:pt>
                <c:pt idx="3">
                  <c:v>2007*</c:v>
                </c:pt>
                <c:pt idx="4">
                  <c:v>2008*</c:v>
                </c:pt>
                <c:pt idx="5">
                  <c:v>2009*</c:v>
                </c:pt>
                <c:pt idx="6">
                  <c:v>2010*</c:v>
                </c:pt>
                <c:pt idx="7">
                  <c:v>2011*</c:v>
                </c:pt>
                <c:pt idx="8">
                  <c:v>2012*</c:v>
                </c:pt>
                <c:pt idx="9">
                  <c:v>2013*</c:v>
                </c:pt>
              </c:strCache>
            </c:strRef>
          </c:cat>
          <c:val>
            <c:numRef>
              <c:f>Hoja1!$B$2:$B$11</c:f>
              <c:numCache>
                <c:formatCode>0</c:formatCode>
                <c:ptCount val="10"/>
                <c:pt idx="0">
                  <c:v>6893.7688625596829</c:v>
                </c:pt>
                <c:pt idx="1">
                  <c:v>6770.2188553801871</c:v>
                </c:pt>
                <c:pt idx="2">
                  <c:v>6123.6605563199282</c:v>
                </c:pt>
                <c:pt idx="3">
                  <c:v>5364.5979928849065</c:v>
                </c:pt>
                <c:pt idx="4">
                  <c:v>4041.1885728321918</c:v>
                </c:pt>
                <c:pt idx="5">
                  <c:v>3445.3914026858229</c:v>
                </c:pt>
                <c:pt idx="6">
                  <c:v>3885.9265692369877</c:v>
                </c:pt>
                <c:pt idx="7">
                  <c:v>3795.437826710745</c:v>
                </c:pt>
                <c:pt idx="8">
                  <c:v>2757.1214552676638</c:v>
                </c:pt>
                <c:pt idx="9">
                  <c:v>2971.5404414203472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Hoja1!$E$1</c:f>
              <c:strCache>
                <c:ptCount val="1"/>
                <c:pt idx="0">
                  <c:v>IHH productos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  <a:effectLst/>
          </c:spPr>
          <c:marker>
            <c:symbol val="triangle"/>
            <c:size val="6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Hoja1!$A$2:$A$11</c:f>
              <c:strCache>
                <c:ptCount val="10"/>
                <c:pt idx="0">
                  <c:v>2004*</c:v>
                </c:pt>
                <c:pt idx="1">
                  <c:v>2005*</c:v>
                </c:pt>
                <c:pt idx="2">
                  <c:v>2006*</c:v>
                </c:pt>
                <c:pt idx="3">
                  <c:v>2007*</c:v>
                </c:pt>
                <c:pt idx="4">
                  <c:v>2008*</c:v>
                </c:pt>
                <c:pt idx="5">
                  <c:v>2009*</c:v>
                </c:pt>
                <c:pt idx="6">
                  <c:v>2010*</c:v>
                </c:pt>
                <c:pt idx="7">
                  <c:v>2011*</c:v>
                </c:pt>
                <c:pt idx="8">
                  <c:v>2012*</c:v>
                </c:pt>
                <c:pt idx="9">
                  <c:v>2013*</c:v>
                </c:pt>
              </c:strCache>
            </c:strRef>
          </c:cat>
          <c:val>
            <c:numRef>
              <c:f>Hoja1!$E$2:$E$11</c:f>
              <c:numCache>
                <c:formatCode>0</c:formatCode>
                <c:ptCount val="10"/>
                <c:pt idx="0">
                  <c:v>2555.9320811648026</c:v>
                </c:pt>
                <c:pt idx="1">
                  <c:v>2353.5624642767871</c:v>
                </c:pt>
                <c:pt idx="2">
                  <c:v>2241.2208336009312</c:v>
                </c:pt>
                <c:pt idx="3">
                  <c:v>2437.4334322405293</c:v>
                </c:pt>
                <c:pt idx="4">
                  <c:v>2356.5858160129965</c:v>
                </c:pt>
                <c:pt idx="5">
                  <c:v>2262.1459202689516</c:v>
                </c:pt>
                <c:pt idx="6">
                  <c:v>2550.941649821993</c:v>
                </c:pt>
                <c:pt idx="7">
                  <c:v>2502.2749013414204</c:v>
                </c:pt>
                <c:pt idx="8">
                  <c:v>2525.9366007934327</c:v>
                </c:pt>
                <c:pt idx="9">
                  <c:v>2387.1941797007344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IHH empresas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2004*</c:v>
                </c:pt>
                <c:pt idx="1">
                  <c:v>2005*</c:v>
                </c:pt>
                <c:pt idx="2">
                  <c:v>2006*</c:v>
                </c:pt>
                <c:pt idx="3">
                  <c:v>2007*</c:v>
                </c:pt>
                <c:pt idx="4">
                  <c:v>2008*</c:v>
                </c:pt>
                <c:pt idx="5">
                  <c:v>2009*</c:v>
                </c:pt>
                <c:pt idx="6">
                  <c:v>2010*</c:v>
                </c:pt>
                <c:pt idx="7">
                  <c:v>2011*</c:v>
                </c:pt>
                <c:pt idx="8">
                  <c:v>2012*</c:v>
                </c:pt>
                <c:pt idx="9">
                  <c:v>2013*</c:v>
                </c:pt>
              </c:strCache>
            </c:strRef>
          </c:cat>
          <c:val>
            <c:numRef>
              <c:f>Hoja1!$F$2:$F$11</c:f>
              <c:numCache>
                <c:formatCode>0</c:formatCode>
                <c:ptCount val="10"/>
                <c:pt idx="0">
                  <c:v>459.65122648863763</c:v>
                </c:pt>
                <c:pt idx="1">
                  <c:v>443.33158309366451</c:v>
                </c:pt>
                <c:pt idx="2">
                  <c:v>424.98549483927417</c:v>
                </c:pt>
                <c:pt idx="3">
                  <c:v>405.21395693467582</c:v>
                </c:pt>
                <c:pt idx="4">
                  <c:v>343.14560131582118</c:v>
                </c:pt>
                <c:pt idx="5">
                  <c:v>280.05623284298736</c:v>
                </c:pt>
                <c:pt idx="6">
                  <c:v>320.73237974634509</c:v>
                </c:pt>
                <c:pt idx="7">
                  <c:v>401.11883417400986</c:v>
                </c:pt>
                <c:pt idx="8">
                  <c:v>255.33782781585157</c:v>
                </c:pt>
                <c:pt idx="9">
                  <c:v>291.30867689602553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21152"/>
        <c:axId val="32719616"/>
      </c:lineChart>
      <c:catAx>
        <c:axId val="3270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s-PE"/>
          </a:p>
        </c:txPr>
        <c:crossAx val="32709632"/>
        <c:crosses val="autoZero"/>
        <c:auto val="1"/>
        <c:lblAlgn val="ctr"/>
        <c:lblOffset val="100"/>
        <c:noMultiLvlLbl val="0"/>
      </c:catAx>
      <c:valAx>
        <c:axId val="32709632"/>
        <c:scaling>
          <c:orientation val="minMax"/>
          <c:max val="1500"/>
        </c:scaling>
        <c:delete val="0"/>
        <c:axPos val="l"/>
        <c:majorGridlines/>
        <c:numFmt formatCode="0" sourceLinked="0"/>
        <c:majorTickMark val="in"/>
        <c:minorTickMark val="none"/>
        <c:tickLblPos val="nextTo"/>
        <c:txPr>
          <a:bodyPr/>
          <a:lstStyle/>
          <a:p>
            <a:pPr>
              <a:defRPr sz="1000" b="1">
                <a:latin typeface="Bree Peru Regular"/>
              </a:defRPr>
            </a:pPr>
            <a:endParaRPr lang="es-PE"/>
          </a:p>
        </c:txPr>
        <c:crossAx val="32708096"/>
        <c:crosses val="autoZero"/>
        <c:crossBetween val="between"/>
        <c:majorUnit val="500"/>
      </c:valAx>
      <c:valAx>
        <c:axId val="32719616"/>
        <c:scaling>
          <c:orientation val="minMax"/>
        </c:scaling>
        <c:delete val="0"/>
        <c:axPos val="r"/>
        <c:numFmt formatCode="0_ ;\-0\ 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s-PE"/>
          </a:p>
        </c:txPr>
        <c:crossAx val="32721152"/>
        <c:crosses val="max"/>
        <c:crossBetween val="between"/>
        <c:majorUnit val="2000"/>
      </c:valAx>
      <c:catAx>
        <c:axId val="32721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71961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900" b="1">
              <a:latin typeface="Bree Peru Regular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Palatino Linotype" pitchFamily="18" charset="0"/>
        </a:defRPr>
      </a:pPr>
      <a:endParaRPr lang="es-P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C54EC-898F-4207-88C0-2BA6B6DDEB24}" type="datetimeFigureOut">
              <a:rPr lang="es-ES" smtClean="0"/>
              <a:pPr/>
              <a:t>10/09/2013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6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0BB5B-07F9-49A5-9BEB-9B8F1BB226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6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962A897-6C7E-47BF-9677-C3FEA392FDCE}" type="datetimeFigureOut">
              <a:rPr lang="es-MX"/>
              <a:pPr>
                <a:defRPr/>
              </a:pPr>
              <a:t>10/09/2013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1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6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530EB99-21B2-4738-B899-9A7101652A6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8513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4F28-94E8-4E05-8C1A-887F666C3D3E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503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801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4F28-94E8-4E05-8C1A-887F666C3D3E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85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473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9896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60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2009: Venezuela pasó de importar US$ 949 </a:t>
            </a:r>
            <a:r>
              <a:rPr lang="es-ES" dirty="0" err="1" smtClean="0"/>
              <a:t>mills</a:t>
            </a:r>
            <a:r>
              <a:rPr lang="es-ES" dirty="0" smtClean="0"/>
              <a:t> a US$ 460 </a:t>
            </a:r>
            <a:r>
              <a:rPr lang="es-ES" dirty="0" err="1" smtClean="0"/>
              <a:t>mills</a:t>
            </a:r>
            <a:r>
              <a:rPr lang="es-ES" dirty="0" smtClean="0"/>
              <a:t> y luego a US$ 306 </a:t>
            </a:r>
            <a:r>
              <a:rPr lang="es-ES" dirty="0" err="1" smtClean="0"/>
              <a:t>mills</a:t>
            </a:r>
            <a:r>
              <a:rPr lang="es-ES" dirty="0" smtClean="0"/>
              <a:t> </a:t>
            </a:r>
            <a:r>
              <a:rPr lang="es-ES" smtClean="0"/>
              <a:t>(2010).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29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2009: Venezuela pasó de importar US$ 949 </a:t>
            </a:r>
            <a:r>
              <a:rPr lang="es-ES" dirty="0" err="1" smtClean="0"/>
              <a:t>mills</a:t>
            </a:r>
            <a:r>
              <a:rPr lang="es-ES" dirty="0" smtClean="0"/>
              <a:t> a US$ 460 </a:t>
            </a:r>
            <a:r>
              <a:rPr lang="es-ES" dirty="0" err="1" smtClean="0"/>
              <a:t>mills</a:t>
            </a:r>
            <a:r>
              <a:rPr lang="es-ES" dirty="0" smtClean="0"/>
              <a:t> y luego a US$ 306 </a:t>
            </a:r>
            <a:r>
              <a:rPr lang="es-ES" dirty="0" err="1" smtClean="0"/>
              <a:t>mills</a:t>
            </a:r>
            <a:r>
              <a:rPr lang="es-ES" dirty="0" smtClean="0"/>
              <a:t> </a:t>
            </a:r>
            <a:r>
              <a:rPr lang="es-ES" smtClean="0"/>
              <a:t>(2010).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59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35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16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4F28-94E8-4E05-8C1A-887F666C3D3E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40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03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71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0EB99-21B2-4738-B899-9A7101652A67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55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5" descr="CARA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5" descr="CARA4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0" y="4077072"/>
              <a:ext cx="6804248" cy="2592288"/>
            </a:xfrm>
            <a:prstGeom prst="rect">
              <a:avLst/>
            </a:prstGeom>
          </p:spPr>
        </p:pic>
        <p:pic>
          <p:nvPicPr>
            <p:cNvPr id="10" name="Picture 5" descr="CARA4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644008" y="4149079"/>
              <a:ext cx="4499992" cy="2520281"/>
            </a:xfrm>
            <a:prstGeom prst="rect">
              <a:avLst/>
            </a:prstGeom>
          </p:spPr>
        </p:pic>
      </p:grpSp>
      <p:pic>
        <p:nvPicPr>
          <p:cNvPr id="11" name="Picture 5" descr="CARA4.jpg"/>
          <p:cNvPicPr>
            <a:picLocks noChangeAspect="1"/>
          </p:cNvPicPr>
          <p:nvPr userDrawn="1"/>
        </p:nvPicPr>
        <p:blipFill rotWithShape="1">
          <a:blip r:embed="rId2" cstate="email"/>
          <a:srcRect l="75599" t="82361" r="6289" b="2939"/>
          <a:stretch/>
        </p:blipFill>
        <p:spPr>
          <a:xfrm>
            <a:off x="7400704" y="675085"/>
            <a:ext cx="1038272" cy="631992"/>
          </a:xfrm>
          <a:prstGeom prst="rect">
            <a:avLst/>
          </a:prstGeom>
        </p:spPr>
      </p:pic>
      <p:pic>
        <p:nvPicPr>
          <p:cNvPr id="12" name="Picture 5" descr="CARA4.jpg"/>
          <p:cNvPicPr>
            <a:picLocks noChangeAspect="1"/>
          </p:cNvPicPr>
          <p:nvPr userDrawn="1"/>
        </p:nvPicPr>
        <p:blipFill rotWithShape="1">
          <a:blip r:embed="rId2" cstate="email"/>
          <a:srcRect l="4633" t="84339" r="79617" b="5161"/>
          <a:stretch/>
        </p:blipFill>
        <p:spPr>
          <a:xfrm>
            <a:off x="539552" y="657350"/>
            <a:ext cx="1440160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 userDrawn="1"/>
        </p:nvSpPr>
        <p:spPr>
          <a:xfrm>
            <a:off x="4427984" y="6597352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smtClean="0">
                <a:latin typeface="Bree Peru Light"/>
              </a:rPr>
              <a:t>PROMPERÚ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35496" y="6597352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000" dirty="0" smtClean="0">
                <a:latin typeface="Bree Peru Light"/>
              </a:rPr>
              <a:t>Diagnóstico Confecciones y calzado </a:t>
            </a:r>
            <a:r>
              <a:rPr lang="es-ES" sz="1000" baseline="0" dirty="0" smtClean="0">
                <a:latin typeface="Bree Peru Light"/>
              </a:rPr>
              <a:t>POI 2014 – 2016</a:t>
            </a:r>
          </a:p>
        </p:txBody>
      </p:sp>
      <p:sp>
        <p:nvSpPr>
          <p:cNvPr id="5" name="4 CuadroTexto"/>
          <p:cNvSpPr txBox="1"/>
          <p:nvPr userDrawn="1"/>
        </p:nvSpPr>
        <p:spPr>
          <a:xfrm>
            <a:off x="4427984" y="6597352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smtClean="0">
                <a:latin typeface="Bree Peru Light"/>
              </a:rPr>
              <a:t>Inteligencia de Mercados - PROMPERÚ</a:t>
            </a:r>
          </a:p>
        </p:txBody>
      </p:sp>
    </p:spTree>
    <p:extLst>
      <p:ext uri="{BB962C8B-B14F-4D97-AF65-F5344CB8AC3E}">
        <p14:creationId xmlns:p14="http://schemas.microsoft.com/office/powerpoint/2010/main" val="32102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5" name="4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35496" y="6597352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4355976" y="638132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latin typeface="Bree Peru Light"/>
              </a:rPr>
              <a:t>Javier Rebatta Nieto</a:t>
            </a:r>
            <a:endParaRPr lang="es-ES" sz="1100" baseline="0" dirty="0" smtClean="0">
              <a:latin typeface="Bree Peru Light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5" name="4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35496" y="6597352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4355976" y="638132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latin typeface="Bree Peru Light"/>
              </a:rPr>
              <a:t>Javier Rebatta Nieto</a:t>
            </a:r>
            <a:endParaRPr lang="es-ES" sz="1100" baseline="0" dirty="0" smtClean="0">
              <a:latin typeface="Bree Peru Light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5" name="4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35496" y="6597352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4355976" y="638132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latin typeface="Bree Peru Light"/>
              </a:rPr>
              <a:t>Javier Rebatta Nieto</a:t>
            </a:r>
            <a:endParaRPr lang="es-ES" sz="1100" baseline="0" dirty="0" smtClean="0">
              <a:latin typeface="Bree Peru Light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5" name="4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35496" y="6597352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4355976" y="638132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latin typeface="Bree Peru Light"/>
              </a:rPr>
              <a:t>Javier Rebatta Nieto</a:t>
            </a:r>
            <a:endParaRPr lang="es-ES" sz="1100" baseline="0" dirty="0" smtClean="0">
              <a:latin typeface="Bree Peru Light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5" name="4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35496" y="6597352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4355976" y="638132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latin typeface="Bree Peru Light"/>
              </a:rPr>
              <a:t>Javier Rebatta Nieto</a:t>
            </a:r>
            <a:endParaRPr lang="es-ES" sz="1100" baseline="0" dirty="0" smtClean="0">
              <a:latin typeface="Bree Peru Light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5" descr="CARA4.jp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5" descr="CARA4.jpg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0" y="4077072"/>
              <a:ext cx="6804248" cy="2592288"/>
            </a:xfrm>
            <a:prstGeom prst="rect">
              <a:avLst/>
            </a:prstGeom>
          </p:spPr>
        </p:pic>
        <p:pic>
          <p:nvPicPr>
            <p:cNvPr id="10" name="Picture 5" descr="CARA4.jpg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644008" y="4149079"/>
              <a:ext cx="4499992" cy="2520281"/>
            </a:xfrm>
            <a:prstGeom prst="rect">
              <a:avLst/>
            </a:prstGeom>
          </p:spPr>
        </p:pic>
      </p:grpSp>
      <p:pic>
        <p:nvPicPr>
          <p:cNvPr id="11" name="Picture 5" descr="CARA4.jpg"/>
          <p:cNvPicPr>
            <a:picLocks noChangeAspect="1"/>
          </p:cNvPicPr>
          <p:nvPr userDrawn="1"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5599" t="82361" r="6289" b="2939"/>
          <a:stretch/>
        </p:blipFill>
        <p:spPr>
          <a:xfrm>
            <a:off x="7400704" y="675085"/>
            <a:ext cx="1038272" cy="631992"/>
          </a:xfrm>
          <a:prstGeom prst="rect">
            <a:avLst/>
          </a:prstGeom>
        </p:spPr>
      </p:pic>
      <p:pic>
        <p:nvPicPr>
          <p:cNvPr id="12" name="Picture 5" descr="CARA4.jpg"/>
          <p:cNvPicPr>
            <a:picLocks noChangeAspect="1"/>
          </p:cNvPicPr>
          <p:nvPr userDrawn="1"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33" t="84339" r="79617" b="5161"/>
          <a:stretch/>
        </p:blipFill>
        <p:spPr>
          <a:xfrm>
            <a:off x="539552" y="657350"/>
            <a:ext cx="144016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382489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 smtClean="0">
                <a:latin typeface="Bree Peru Light"/>
              </a:rPr>
              <a:t>Diagnóstico para</a:t>
            </a:r>
            <a:r>
              <a:rPr lang="es-ES" sz="1100" baseline="0" dirty="0" smtClean="0">
                <a:latin typeface="Bree Peru Light"/>
              </a:rPr>
              <a:t> el POI 2013 - Documento Interno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BECERA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179512" y="6525344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 smtClean="0">
                <a:latin typeface="Bree Peru Light"/>
              </a:rPr>
              <a:t>Inteligencia de Mercados - PROMPERÚ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11CF6E-25BF-42BD-A43A-7F8B3FB6BB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71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651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3068960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339752" y="5920244"/>
            <a:ext cx="446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2000" dirty="0" smtClean="0">
              <a:latin typeface="Bree Peru Light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Bree Peru Light"/>
              </a:rPr>
              <a:t>Setiembre de 2013</a:t>
            </a:r>
            <a:endParaRPr lang="es-ES" sz="11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355976" y="4974267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chemeClr val="bg1"/>
                </a:solidFill>
                <a:latin typeface="Bree Peru Light"/>
              </a:rPr>
              <a:t>Luis Torres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Bree Peru Light"/>
              </a:rPr>
              <a:t>Director de Promoción de Exportaciones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Bree Peru Light"/>
              </a:rPr>
              <a:t>PROMPERÚ</a:t>
            </a:r>
            <a:endParaRPr lang="es-ES" sz="14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55676" y="1818110"/>
            <a:ext cx="58326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Bree Peru Light"/>
              </a:rPr>
              <a:t>Foro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Bree Peru Light"/>
              </a:rPr>
              <a:t>Textiles y Confecciones</a:t>
            </a:r>
            <a:endParaRPr lang="es-ES" sz="28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3246075"/>
            <a:ext cx="69847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accent1">
                    <a:lumMod val="75000"/>
                  </a:schemeClr>
                </a:solidFill>
                <a:latin typeface="Bree Peru Regular"/>
              </a:rPr>
              <a:t>Retos y oportunidades para el sector confecciones</a:t>
            </a:r>
            <a:endParaRPr lang="es-ES" sz="2800" b="1" i="1" dirty="0">
              <a:solidFill>
                <a:schemeClr val="accent1">
                  <a:lumMod val="75000"/>
                </a:schemeClr>
              </a:solidFill>
              <a:latin typeface="Bree Peru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741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5431" t="26201" r="18500" b="20600"/>
          <a:stretch/>
        </p:blipFill>
        <p:spPr>
          <a:xfrm>
            <a:off x="1403648" y="1445917"/>
            <a:ext cx="6192688" cy="4022601"/>
          </a:xfrm>
          <a:prstGeom prst="rect">
            <a:avLst/>
          </a:prstGeom>
        </p:spPr>
      </p:pic>
      <p:sp>
        <p:nvSpPr>
          <p:cNvPr id="16" name="18 Rectángulo"/>
          <p:cNvSpPr>
            <a:spLocks noChangeArrowheads="1"/>
          </p:cNvSpPr>
          <p:nvPr/>
        </p:nvSpPr>
        <p:spPr bwMode="auto">
          <a:xfrm>
            <a:off x="251520" y="128826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Confecciones de punto de algodón: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Segmentación de Productos importados 2012</a:t>
            </a:r>
          </a:p>
        </p:txBody>
      </p:sp>
      <p:sp>
        <p:nvSpPr>
          <p:cNvPr id="17" name="13 Rectángulo"/>
          <p:cNvSpPr/>
          <p:nvPr/>
        </p:nvSpPr>
        <p:spPr>
          <a:xfrm>
            <a:off x="683568" y="5442029"/>
            <a:ext cx="770485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 smtClean="0">
                <a:latin typeface="Calibri" panose="020F0502020204030204" pitchFamily="34" charset="0"/>
              </a:rPr>
              <a:t>Los principales productos de la oferta peruana son los de mayor importancia en el mercado mundial, aunque presentaron menor dinamismo que otros productos</a:t>
            </a:r>
          </a:p>
          <a:p>
            <a:pPr marL="85725" indent="-8572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 smtClean="0">
                <a:latin typeface="Calibri" panose="020F0502020204030204" pitchFamily="34" charset="0"/>
              </a:rPr>
              <a:t>Vestidos, pantalones para damas, guantes y ropa interior para hombres se encuentran dinámicos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525321" y="331028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A50021"/>
                </a:solidFill>
                <a:latin typeface="Bree Peru Light"/>
              </a:rPr>
              <a:t>Índice de crecimiento</a:t>
            </a:r>
            <a:endParaRPr lang="es-PE" sz="800" b="1" dirty="0">
              <a:solidFill>
                <a:srgbClr val="A50021"/>
              </a:solidFill>
              <a:latin typeface="Bree Peru Light"/>
            </a:endParaRPr>
          </a:p>
        </p:txBody>
      </p:sp>
      <p:sp>
        <p:nvSpPr>
          <p:cNvPr id="14" name="CuadroTexto 9"/>
          <p:cNvSpPr txBox="1"/>
          <p:nvPr/>
        </p:nvSpPr>
        <p:spPr>
          <a:xfrm>
            <a:off x="3908412" y="1308051"/>
            <a:ext cx="1183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A50021"/>
                </a:solidFill>
                <a:latin typeface="Bree Peru Light"/>
              </a:rPr>
              <a:t>Índice Participación</a:t>
            </a:r>
            <a:endParaRPr lang="es-PE" sz="800" b="1" dirty="0">
              <a:solidFill>
                <a:srgbClr val="A50021"/>
              </a:solidFill>
              <a:latin typeface="Bree Peru Ligh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82575" y="197361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Consolidado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547792" y="441669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Prometedor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547792" y="197361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Estrella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39552" y="43102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Estancado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18" name="8 CuadroTexto"/>
          <p:cNvSpPr txBox="1"/>
          <p:nvPr/>
        </p:nvSpPr>
        <p:spPr>
          <a:xfrm>
            <a:off x="0" y="6463147"/>
            <a:ext cx="410445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1000" dirty="0" smtClean="0">
                <a:latin typeface="Bree Peru Regular"/>
              </a:rPr>
              <a:t>* Los índices estandarizados se calculan para el 2008 - 2012 </a:t>
            </a:r>
          </a:p>
          <a:p>
            <a:r>
              <a:rPr lang="es-ES" sz="800" dirty="0" smtClean="0">
                <a:latin typeface="Bree Peru Regular"/>
              </a:rPr>
              <a:t>Fuente: </a:t>
            </a:r>
            <a:r>
              <a:rPr lang="es-ES" sz="800" dirty="0" err="1" smtClean="0">
                <a:latin typeface="Bree Peru Regular"/>
              </a:rPr>
              <a:t>TradeMap</a:t>
            </a:r>
            <a:endParaRPr lang="es-ES" sz="800" dirty="0" smtClean="0">
              <a:latin typeface="Bree Peru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934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3068960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2339752" y="5920244"/>
            <a:ext cx="446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2000" dirty="0" smtClean="0">
              <a:latin typeface="Bree Peru Light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Bree Peru Light"/>
              </a:rPr>
              <a:t>Setiembre de 2013</a:t>
            </a:r>
            <a:endParaRPr lang="es-ES" sz="11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355976" y="4974267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chemeClr val="bg1"/>
                </a:solidFill>
                <a:latin typeface="Bree Peru Light"/>
              </a:rPr>
              <a:t>Luis Torres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Bree Peru Light"/>
              </a:rPr>
              <a:t>Director de Promoción de Exportaciones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Bree Peru Light"/>
              </a:rPr>
              <a:t>PROMPERÚ</a:t>
            </a:r>
            <a:endParaRPr lang="es-ES" sz="14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55676" y="1818110"/>
            <a:ext cx="58326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Bree Peru Light"/>
              </a:rPr>
              <a:t>Foro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Bree Peru Light"/>
              </a:rPr>
              <a:t>Textiles y Confecciones</a:t>
            </a:r>
            <a:endParaRPr lang="es-ES" sz="28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3246075"/>
            <a:ext cx="69847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i="1" dirty="0" smtClean="0">
                <a:latin typeface="Bree Peru Regular"/>
              </a:rPr>
              <a:t>Tendencias de mercado</a:t>
            </a:r>
          </a:p>
          <a:p>
            <a:pPr algn="ctr"/>
            <a:r>
              <a:rPr lang="es-ES" sz="2400" b="1" i="1" dirty="0" smtClean="0">
                <a:latin typeface="Bree Peru Regular"/>
              </a:rPr>
              <a:t>Confecciones</a:t>
            </a:r>
            <a:endParaRPr lang="es-ES" sz="2400" b="1" i="1" dirty="0">
              <a:latin typeface="Bree Peru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42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8 Rectángulo"/>
          <p:cNvSpPr>
            <a:spLocks noChangeArrowheads="1"/>
          </p:cNvSpPr>
          <p:nvPr/>
        </p:nvSpPr>
        <p:spPr bwMode="auto">
          <a:xfrm>
            <a:off x="251520" y="128826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Confecciones: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Tendencias de mercado</a:t>
            </a:r>
          </a:p>
        </p:txBody>
      </p:sp>
      <p:sp>
        <p:nvSpPr>
          <p:cNvPr id="17" name="13 Rectángulo"/>
          <p:cNvSpPr/>
          <p:nvPr/>
        </p:nvSpPr>
        <p:spPr>
          <a:xfrm>
            <a:off x="467544" y="1484784"/>
            <a:ext cx="645967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dirty="0" smtClean="0">
                <a:latin typeface="Bree Peru Light"/>
              </a:rPr>
              <a:t>China continuará en incremento de sus costos productivos</a:t>
            </a:r>
          </a:p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dirty="0" smtClean="0">
                <a:latin typeface="Bree Peru Light"/>
              </a:rPr>
              <a:t>Importantes marcas internacionales sustentan su crecimiento en el mercado </a:t>
            </a:r>
            <a:r>
              <a:rPr lang="es-ES" sz="1600" dirty="0" smtClean="0">
                <a:latin typeface="Bree Peru Light"/>
              </a:rPr>
              <a:t>chino.</a:t>
            </a:r>
            <a:endParaRPr lang="es-ES" sz="1600" dirty="0" smtClean="0">
              <a:latin typeface="Bree Peru Light"/>
            </a:endParaRPr>
          </a:p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dirty="0" smtClean="0">
                <a:latin typeface="Bree Peru Light"/>
              </a:rPr>
              <a:t>Los consumidores se encuentran más informados y comparan antes de comprar</a:t>
            </a:r>
          </a:p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dirty="0" smtClean="0">
                <a:latin typeface="Bree Peru Light"/>
              </a:rPr>
              <a:t>Mayor </a:t>
            </a:r>
            <a:r>
              <a:rPr lang="es-ES" sz="1600" dirty="0">
                <a:latin typeface="Bree Peru Light"/>
              </a:rPr>
              <a:t>participación de mujeres en el trabajo aumenta la demanda</a:t>
            </a:r>
          </a:p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dirty="0">
                <a:latin typeface="Bree Peru Light"/>
              </a:rPr>
              <a:t>Proliferación de las plataformas tecnológicas e-</a:t>
            </a:r>
            <a:r>
              <a:rPr lang="es-ES" sz="1600" dirty="0" err="1">
                <a:latin typeface="Bree Peru Light"/>
              </a:rPr>
              <a:t>commerce</a:t>
            </a:r>
            <a:r>
              <a:rPr lang="es-ES" sz="1600" dirty="0">
                <a:latin typeface="Bree Peru Light"/>
              </a:rPr>
              <a:t>, m-</a:t>
            </a:r>
            <a:r>
              <a:rPr lang="es-ES" sz="1600" dirty="0" err="1">
                <a:latin typeface="Bree Peru Light"/>
              </a:rPr>
              <a:t>commerce</a:t>
            </a:r>
            <a:r>
              <a:rPr lang="es-ES" sz="1600" dirty="0">
                <a:latin typeface="Bree Peru Light"/>
              </a:rPr>
              <a:t>, f-</a:t>
            </a:r>
            <a:r>
              <a:rPr lang="es-ES" sz="1600" dirty="0" err="1">
                <a:latin typeface="Bree Peru Light"/>
              </a:rPr>
              <a:t>commerce</a:t>
            </a:r>
            <a:r>
              <a:rPr lang="es-ES" sz="1600" dirty="0">
                <a:latin typeface="Bree Peru Light"/>
              </a:rPr>
              <a:t> y la televisión satelital permiten mayores ventas</a:t>
            </a:r>
          </a:p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dirty="0">
                <a:latin typeface="Bree Peru Light"/>
              </a:rPr>
              <a:t>Comercio justo toma cada vez más importancia y se asocia alta calidad con buenas condiciones laborales</a:t>
            </a:r>
          </a:p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dirty="0">
                <a:latin typeface="Bree Peru Light"/>
              </a:rPr>
              <a:t>Marcas buscan mayores ventas con </a:t>
            </a:r>
            <a:r>
              <a:rPr lang="es-ES" sz="1600" dirty="0" smtClean="0">
                <a:latin typeface="Bree Peru Light"/>
              </a:rPr>
              <a:t>Innovación y creatividad</a:t>
            </a:r>
            <a:endParaRPr lang="es-ES" sz="1600" i="1" dirty="0">
              <a:latin typeface="Bree Peru Ligh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/>
          <a:srcRect l="19040" t="32536" r="52122" b="15773"/>
          <a:stretch/>
        </p:blipFill>
        <p:spPr>
          <a:xfrm rot="491762">
            <a:off x="7553228" y="2363004"/>
            <a:ext cx="1302451" cy="13132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/>
          <a:srcRect l="28738" t="56301" r="61418" b="22700"/>
          <a:stretch/>
        </p:blipFill>
        <p:spPr>
          <a:xfrm>
            <a:off x="7596336" y="4077072"/>
            <a:ext cx="114012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8 Rectángulo"/>
          <p:cNvSpPr>
            <a:spLocks noChangeArrowheads="1"/>
          </p:cNvSpPr>
          <p:nvPr/>
        </p:nvSpPr>
        <p:spPr bwMode="auto">
          <a:xfrm>
            <a:off x="251520" y="128826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Confecciones: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Lo más destacado por mercado o región</a:t>
            </a:r>
          </a:p>
        </p:txBody>
      </p:sp>
      <p:sp>
        <p:nvSpPr>
          <p:cNvPr id="17" name="13 Rectángulo"/>
          <p:cNvSpPr/>
          <p:nvPr/>
        </p:nvSpPr>
        <p:spPr>
          <a:xfrm>
            <a:off x="467544" y="1484784"/>
            <a:ext cx="777686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800000"/>
                </a:solidFill>
                <a:latin typeface="Bree Peru Light"/>
              </a:rPr>
              <a:t>Asia: </a:t>
            </a:r>
            <a:r>
              <a:rPr lang="es-ES" sz="1600" dirty="0" smtClean="0">
                <a:latin typeface="Bree Peru Light"/>
              </a:rPr>
              <a:t>aumenta la conciencia sobre la marca</a:t>
            </a:r>
          </a:p>
          <a:p>
            <a:pPr marL="355600" lvl="1" indent="-84138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800000"/>
                </a:solidFill>
                <a:latin typeface="Bree Peru Light"/>
              </a:rPr>
              <a:t>Japón: </a:t>
            </a:r>
            <a:r>
              <a:rPr lang="es-ES" sz="1600" dirty="0" smtClean="0">
                <a:latin typeface="Bree Peru Light"/>
              </a:rPr>
              <a:t>se vuelve a comprar prendas Premium y de alta calidad. Se atrasó el inicio de las ventas de verano 2013 para mantener el precio regular por más tiempo</a:t>
            </a:r>
          </a:p>
          <a:p>
            <a:pPr marL="355600" lvl="1" indent="-841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800000"/>
                </a:solidFill>
                <a:latin typeface="Bree Peru Light"/>
              </a:rPr>
              <a:t>Corea: </a:t>
            </a:r>
            <a:r>
              <a:rPr lang="es-ES" sz="1600" dirty="0" smtClean="0">
                <a:latin typeface="Bree Peru Light"/>
              </a:rPr>
              <a:t>las prendas deportivas lideran el crecimiento</a:t>
            </a:r>
          </a:p>
          <a:p>
            <a:pPr marL="355600" lvl="1" indent="-84138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800000"/>
                </a:solidFill>
                <a:latin typeface="Bree Peru Light"/>
              </a:rPr>
              <a:t>Arabia Saudita y Emiratos Árabes: </a:t>
            </a:r>
            <a:r>
              <a:rPr lang="es-ES" sz="1600" dirty="0" smtClean="0">
                <a:latin typeface="Bree Peru Light"/>
              </a:rPr>
              <a:t>buenas condiciones económicas impulsa la venta y el turismo fortalecerá el consumo</a:t>
            </a:r>
          </a:p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800000"/>
                </a:solidFill>
                <a:latin typeface="Bree Peru Light"/>
              </a:rPr>
              <a:t>Europa: </a:t>
            </a:r>
            <a:r>
              <a:rPr lang="es-ES" sz="1600" dirty="0" smtClean="0">
                <a:latin typeface="Bree Peru Light"/>
              </a:rPr>
              <a:t>se espera estabilización del consumo a fines de 2014</a:t>
            </a:r>
          </a:p>
          <a:p>
            <a:pPr marL="355600" lvl="1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800000"/>
                </a:solidFill>
                <a:latin typeface="Bree Peru Light"/>
              </a:rPr>
              <a:t>Nórdicos: </a:t>
            </a:r>
            <a:r>
              <a:rPr lang="es-ES" sz="1600" dirty="0" smtClean="0">
                <a:latin typeface="Bree Peru Light"/>
              </a:rPr>
              <a:t>incrementan los consumidores que buscan prendas con fibras orgánicas o eco-amigables</a:t>
            </a:r>
          </a:p>
          <a:p>
            <a:pPr marL="355600" lvl="1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>
                <a:solidFill>
                  <a:srgbClr val="800000"/>
                </a:solidFill>
                <a:latin typeface="Bree Peru Light"/>
              </a:rPr>
              <a:t>Rusia: </a:t>
            </a:r>
            <a:r>
              <a:rPr lang="es-ES" sz="1600" dirty="0">
                <a:latin typeface="Bree Peru Light"/>
              </a:rPr>
              <a:t>la clase media impulsará el crecimiento del mercado, que incentiva el ingreso de las marcas y aún no ha sido </a:t>
            </a:r>
            <a:r>
              <a:rPr lang="es-ES" sz="1600" dirty="0" smtClean="0">
                <a:latin typeface="Bree Peru Light"/>
              </a:rPr>
              <a:t>saturado</a:t>
            </a:r>
          </a:p>
        </p:txBody>
      </p:sp>
    </p:spTree>
    <p:extLst>
      <p:ext uri="{BB962C8B-B14F-4D97-AF65-F5344CB8AC3E}">
        <p14:creationId xmlns:p14="http://schemas.microsoft.com/office/powerpoint/2010/main" val="8414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8 Rectángulo"/>
          <p:cNvSpPr>
            <a:spLocks noChangeArrowheads="1"/>
          </p:cNvSpPr>
          <p:nvPr/>
        </p:nvSpPr>
        <p:spPr bwMode="auto">
          <a:xfrm>
            <a:off x="251520" y="128826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Confecciones: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Lo más destacado por mercado o región</a:t>
            </a:r>
          </a:p>
        </p:txBody>
      </p:sp>
      <p:sp>
        <p:nvSpPr>
          <p:cNvPr id="17" name="13 Rectángulo"/>
          <p:cNvSpPr/>
          <p:nvPr/>
        </p:nvSpPr>
        <p:spPr>
          <a:xfrm>
            <a:off x="683568" y="1844824"/>
            <a:ext cx="637270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800000"/>
                </a:solidFill>
                <a:latin typeface="Bree Peru Light"/>
              </a:rPr>
              <a:t>EE.UU: </a:t>
            </a:r>
            <a:r>
              <a:rPr lang="es-ES" sz="1600" dirty="0" smtClean="0">
                <a:latin typeface="Bree Peru Light"/>
              </a:rPr>
              <a:t>indicios de recuperación, desempleo bajó en julio a los menores niveles desde hace cuatro años y medio, mientras que el saldo comercial es el mejor en tres años y medio</a:t>
            </a:r>
          </a:p>
          <a:p>
            <a:pPr marL="85725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800000"/>
                </a:solidFill>
                <a:latin typeface="Bree Peru Light"/>
              </a:rPr>
              <a:t>Sudamérica:</a:t>
            </a:r>
          </a:p>
          <a:p>
            <a:pPr marL="542925" lvl="1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800000"/>
                </a:solidFill>
                <a:latin typeface="Bree Peru Light"/>
              </a:rPr>
              <a:t>Brasil: </a:t>
            </a:r>
            <a:r>
              <a:rPr lang="es-ES" sz="1600" dirty="0" smtClean="0">
                <a:latin typeface="Bree Peru Light"/>
              </a:rPr>
              <a:t>Copa del Mundo de la FIFA y Juegos Olímpicos impulsará la demanda de prendas de vestir, especialmente deportivas.</a:t>
            </a:r>
          </a:p>
          <a:p>
            <a:pPr marL="542925" lvl="1" indent="-857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800000"/>
                </a:solidFill>
                <a:latin typeface="Bree Peru Light"/>
              </a:rPr>
              <a:t>Colombia: </a:t>
            </a:r>
            <a:r>
              <a:rPr lang="es-ES" sz="1600" dirty="0" smtClean="0">
                <a:latin typeface="Bree Peru Light"/>
              </a:rPr>
              <a:t>las marcas se extienden a Bucaramanga, Cali e Ibagué mediante franquicias y administración propia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l="23500" t="32500" r="56195" b="16401"/>
          <a:stretch/>
        </p:blipFill>
        <p:spPr>
          <a:xfrm>
            <a:off x="7723015" y="2435818"/>
            <a:ext cx="792257" cy="1121558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/>
          <a:srcRect l="23423" t="35000" r="56497" b="18101"/>
          <a:stretch/>
        </p:blipFill>
        <p:spPr>
          <a:xfrm>
            <a:off x="7776436" y="4019994"/>
            <a:ext cx="756004" cy="9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5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886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Bree Peru Light"/>
              </a:rPr>
              <a:t>Actividades Comerciales:</a:t>
            </a:r>
            <a:endParaRPr lang="es-ES" sz="1200" dirty="0">
              <a:solidFill>
                <a:schemeClr val="bg1"/>
              </a:solidFill>
              <a:latin typeface="Bree Peru Light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ree Peru Light"/>
              </a:rPr>
              <a:t>Enero – Agosto 2013</a:t>
            </a:r>
            <a:endParaRPr lang="es-ES" dirty="0">
              <a:solidFill>
                <a:schemeClr val="bg1"/>
              </a:solidFill>
              <a:latin typeface="Bree Peru Light"/>
            </a:endParaRPr>
          </a:p>
        </p:txBody>
      </p:sp>
      <p:pic>
        <p:nvPicPr>
          <p:cNvPr id="1025" name="Picture 1" descr="C:\Users\yinfantes\AppData\Local\Microsoft\Windows\Temporary Internet Files\Content.Outlook\264DL0KL\_DSC17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52" y="4313325"/>
            <a:ext cx="2861413" cy="22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4987899" y="3954930"/>
            <a:ext cx="3343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  <a:latin typeface="Bree Peru Light"/>
              </a:rPr>
              <a:t>EEUU: Feria Magic – Agosto </a:t>
            </a:r>
            <a:endParaRPr lang="es-PE" dirty="0"/>
          </a:p>
        </p:txBody>
      </p:sp>
      <p:pic>
        <p:nvPicPr>
          <p:cNvPr id="1026" name="Picture 2" descr="C:\Users\yinfantes\AppData\Local\Microsoft\Windows\Temporary Internet Files\Content.Outlook\264DL0KL\P1170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9" y="4275019"/>
            <a:ext cx="2960979" cy="22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857828" y="3934867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  <a:latin typeface="Bree Peru Light"/>
              </a:rPr>
              <a:t>Misión Dinamarca– Febrero </a:t>
            </a:r>
            <a:endParaRPr lang="es-PE" dirty="0"/>
          </a:p>
        </p:txBody>
      </p:sp>
      <p:sp>
        <p:nvSpPr>
          <p:cNvPr id="63" name="62 Rectángulo"/>
          <p:cNvSpPr/>
          <p:nvPr/>
        </p:nvSpPr>
        <p:spPr>
          <a:xfrm>
            <a:off x="857828" y="1252047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  <a:latin typeface="Bree Peru Light"/>
              </a:rPr>
              <a:t>Brasil: Feria Fenim – Enero </a:t>
            </a:r>
            <a:endParaRPr lang="es-PE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0" y="1621379"/>
            <a:ext cx="2960978" cy="218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51" y="1617219"/>
            <a:ext cx="2948000" cy="217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67 Rectángulo"/>
          <p:cNvSpPr/>
          <p:nvPr/>
        </p:nvSpPr>
        <p:spPr>
          <a:xfrm>
            <a:off x="4987895" y="1234045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  <a:latin typeface="Bree Peru Light"/>
              </a:rPr>
              <a:t>Prospección Suecia - Marzo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80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886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Bree Peru Light"/>
              </a:rPr>
              <a:t>Actividades Comerciales:</a:t>
            </a:r>
            <a:endParaRPr lang="es-ES" sz="1200" dirty="0">
              <a:solidFill>
                <a:schemeClr val="bg1"/>
              </a:solidFill>
              <a:latin typeface="Bree Peru Light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ree Peru Light"/>
              </a:rPr>
              <a:t>Realizado Enero – Agosto 2013</a:t>
            </a:r>
            <a:endParaRPr lang="es-ES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572000" y="1244685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  <a:latin typeface="Bree Peru Light"/>
              </a:rPr>
              <a:t>México : Feria Intermoda – Julio</a:t>
            </a:r>
            <a:endParaRPr lang="es-PE" dirty="0"/>
          </a:p>
        </p:txBody>
      </p:sp>
      <p:sp>
        <p:nvSpPr>
          <p:cNvPr id="63" name="62 Rectángulo"/>
          <p:cNvSpPr/>
          <p:nvPr/>
        </p:nvSpPr>
        <p:spPr>
          <a:xfrm>
            <a:off x="683568" y="1244685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  <a:latin typeface="Bree Peru Light"/>
              </a:rPr>
              <a:t>Feria Colombiamoda – Julio </a:t>
            </a:r>
            <a:endParaRPr lang="es-P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/>
          <a:stretch/>
        </p:blipFill>
        <p:spPr bwMode="auto">
          <a:xfrm>
            <a:off x="683568" y="1600330"/>
            <a:ext cx="3398560" cy="217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74" y="1585898"/>
            <a:ext cx="31557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yinfantes\AppData\Local\Microsoft\Windows\Temporary Internet Files\Content.Outlook\264DL0KL\IMG_1366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74" y="4080282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pc yesenia\AÑO 2013\COLOMBIAMODA 2013\FOTOS Colombiamoda\Colombia Mo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933056"/>
            <a:ext cx="3398561" cy="25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130 Conector recto"/>
          <p:cNvCxnSpPr/>
          <p:nvPr/>
        </p:nvCxnSpPr>
        <p:spPr>
          <a:xfrm>
            <a:off x="4276834" y="5289584"/>
            <a:ext cx="0" cy="371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95536" y="1886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Bree Peru Light"/>
              </a:rPr>
              <a:t>Actividades Comerciales:</a:t>
            </a:r>
            <a:endParaRPr lang="es-ES" sz="1200" dirty="0">
              <a:solidFill>
                <a:schemeClr val="bg1"/>
              </a:solidFill>
              <a:latin typeface="Bree Peru Light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ree Peru Light"/>
              </a:rPr>
              <a:t>Ferias Misiones </a:t>
            </a:r>
            <a:endParaRPr lang="es-ES" dirty="0">
              <a:solidFill>
                <a:schemeClr val="bg1"/>
              </a:solidFill>
              <a:latin typeface="Bree Peru Light"/>
            </a:endParaRP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058863" y="1628775"/>
            <a:ext cx="7451725" cy="3870325"/>
            <a:chOff x="56" y="1006"/>
            <a:chExt cx="5634" cy="3048"/>
          </a:xfrm>
        </p:grpSpPr>
        <p:sp>
          <p:nvSpPr>
            <p:cNvPr id="9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/>
              <a:ahLst/>
              <a:cxnLst>
                <a:cxn ang="0">
                  <a:pos x="2146" y="1956"/>
                </a:cxn>
                <a:cxn ang="0">
                  <a:pos x="2100" y="1866"/>
                </a:cxn>
                <a:cxn ang="0">
                  <a:pos x="2180" y="1810"/>
                </a:cxn>
                <a:cxn ang="0">
                  <a:pos x="2152" y="1724"/>
                </a:cxn>
                <a:cxn ang="0">
                  <a:pos x="2920" y="422"/>
                </a:cxn>
                <a:cxn ang="0">
                  <a:pos x="2474" y="286"/>
                </a:cxn>
                <a:cxn ang="0">
                  <a:pos x="2216" y="240"/>
                </a:cxn>
                <a:cxn ang="0">
                  <a:pos x="2010" y="144"/>
                </a:cxn>
                <a:cxn ang="0">
                  <a:pos x="1482" y="300"/>
                </a:cxn>
                <a:cxn ang="0">
                  <a:pos x="1316" y="436"/>
                </a:cxn>
                <a:cxn ang="0">
                  <a:pos x="972" y="526"/>
                </a:cxn>
                <a:cxn ang="0">
                  <a:pos x="842" y="632"/>
                </a:cxn>
                <a:cxn ang="0">
                  <a:pos x="778" y="422"/>
                </a:cxn>
                <a:cxn ang="0">
                  <a:pos x="502" y="484"/>
                </a:cxn>
                <a:cxn ang="0">
                  <a:pos x="442" y="796"/>
                </a:cxn>
                <a:cxn ang="0">
                  <a:pos x="536" y="746"/>
                </a:cxn>
                <a:cxn ang="0">
                  <a:pos x="704" y="766"/>
                </a:cxn>
                <a:cxn ang="0">
                  <a:pos x="516" y="938"/>
                </a:cxn>
                <a:cxn ang="0">
                  <a:pos x="404" y="942"/>
                </a:cxn>
                <a:cxn ang="0">
                  <a:pos x="226" y="1106"/>
                </a:cxn>
                <a:cxn ang="0">
                  <a:pos x="164" y="1322"/>
                </a:cxn>
                <a:cxn ang="0">
                  <a:pos x="508" y="1316"/>
                </a:cxn>
                <a:cxn ang="0">
                  <a:pos x="570" y="1260"/>
                </a:cxn>
                <a:cxn ang="0">
                  <a:pos x="748" y="1330"/>
                </a:cxn>
                <a:cxn ang="0">
                  <a:pos x="534" y="1434"/>
                </a:cxn>
                <a:cxn ang="0">
                  <a:pos x="190" y="1354"/>
                </a:cxn>
                <a:cxn ang="0">
                  <a:pos x="32" y="1772"/>
                </a:cxn>
                <a:cxn ang="0">
                  <a:pos x="392" y="1878"/>
                </a:cxn>
                <a:cxn ang="0">
                  <a:pos x="484" y="2302"/>
                </a:cxn>
                <a:cxn ang="0">
                  <a:pos x="838" y="2228"/>
                </a:cxn>
                <a:cxn ang="0">
                  <a:pos x="1054" y="1770"/>
                </a:cxn>
                <a:cxn ang="0">
                  <a:pos x="898" y="1636"/>
                </a:cxn>
                <a:cxn ang="0">
                  <a:pos x="1058" y="1534"/>
                </a:cxn>
                <a:cxn ang="0">
                  <a:pos x="1386" y="1598"/>
                </a:cxn>
                <a:cxn ang="0">
                  <a:pos x="1728" y="1676"/>
                </a:cxn>
                <a:cxn ang="0">
                  <a:pos x="1848" y="1742"/>
                </a:cxn>
                <a:cxn ang="0">
                  <a:pos x="2076" y="1570"/>
                </a:cxn>
                <a:cxn ang="0">
                  <a:pos x="2158" y="1260"/>
                </a:cxn>
                <a:cxn ang="0">
                  <a:pos x="2314" y="1218"/>
                </a:cxn>
                <a:cxn ang="0">
                  <a:pos x="2576" y="796"/>
                </a:cxn>
                <a:cxn ang="0">
                  <a:pos x="2702" y="854"/>
                </a:cxn>
                <a:cxn ang="0">
                  <a:pos x="2908" y="786"/>
                </a:cxn>
                <a:cxn ang="0">
                  <a:pos x="864" y="1244"/>
                </a:cxn>
                <a:cxn ang="0">
                  <a:pos x="870" y="1166"/>
                </a:cxn>
                <a:cxn ang="0">
                  <a:pos x="980" y="1256"/>
                </a:cxn>
                <a:cxn ang="0">
                  <a:pos x="1140" y="262"/>
                </a:cxn>
                <a:cxn ang="0">
                  <a:pos x="1082" y="252"/>
                </a:cxn>
                <a:cxn ang="0">
                  <a:pos x="120" y="984"/>
                </a:cxn>
                <a:cxn ang="0">
                  <a:pos x="1814" y="1942"/>
                </a:cxn>
                <a:cxn ang="0">
                  <a:pos x="1030" y="2140"/>
                </a:cxn>
                <a:cxn ang="0">
                  <a:pos x="208" y="1038"/>
                </a:cxn>
                <a:cxn ang="0">
                  <a:pos x="206" y="840"/>
                </a:cxn>
                <a:cxn ang="0">
                  <a:pos x="2980" y="2638"/>
                </a:cxn>
                <a:cxn ang="0">
                  <a:pos x="2880" y="2756"/>
                </a:cxn>
                <a:cxn ang="0">
                  <a:pos x="2308" y="1394"/>
                </a:cxn>
                <a:cxn ang="0">
                  <a:pos x="2434" y="2068"/>
                </a:cxn>
                <a:cxn ang="0">
                  <a:pos x="2320" y="1948"/>
                </a:cxn>
                <a:cxn ang="0">
                  <a:pos x="2384" y="2138"/>
                </a:cxn>
                <a:cxn ang="0">
                  <a:pos x="2054" y="2448"/>
                </a:cxn>
                <a:cxn ang="0">
                  <a:pos x="2544" y="2592"/>
                </a:cxn>
                <a:cxn ang="0">
                  <a:pos x="2476" y="954"/>
                </a:cxn>
                <a:cxn ang="0">
                  <a:pos x="2488" y="1226"/>
                </a:cxn>
                <a:cxn ang="0">
                  <a:pos x="2408" y="1360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6" y="1970"/>
                  </a:lnTo>
                  <a:lnTo>
                    <a:pt x="2112" y="1982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20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6" y="1452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14" y="924"/>
                  </a:lnTo>
                  <a:lnTo>
                    <a:pt x="420" y="930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8" y="1244"/>
                  </a:lnTo>
                  <a:lnTo>
                    <a:pt x="938" y="1244"/>
                  </a:lnTo>
                  <a:lnTo>
                    <a:pt x="934" y="1238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6" y="1236"/>
                  </a:lnTo>
                  <a:lnTo>
                    <a:pt x="938" y="1244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0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68" y="1376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PE" sz="1800" b="0">
                <a:solidFill>
                  <a:prstClr val="black"/>
                </a:solidFill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/>
              <a:ahLst/>
              <a:cxnLst>
                <a:cxn ang="0">
                  <a:pos x="1757" y="431"/>
                </a:cxn>
                <a:cxn ang="0">
                  <a:pos x="1780" y="502"/>
                </a:cxn>
                <a:cxn ang="0">
                  <a:pos x="1792" y="608"/>
                </a:cxn>
                <a:cxn ang="0">
                  <a:pos x="1954" y="711"/>
                </a:cxn>
                <a:cxn ang="0">
                  <a:pos x="2035" y="540"/>
                </a:cxn>
                <a:cxn ang="0">
                  <a:pos x="2203" y="366"/>
                </a:cxn>
                <a:cxn ang="0">
                  <a:pos x="2188" y="325"/>
                </a:cxn>
                <a:cxn ang="0">
                  <a:pos x="2153" y="272"/>
                </a:cxn>
                <a:cxn ang="0">
                  <a:pos x="2085" y="202"/>
                </a:cxn>
                <a:cxn ang="0">
                  <a:pos x="2002" y="129"/>
                </a:cxn>
                <a:cxn ang="0">
                  <a:pos x="1934" y="108"/>
                </a:cxn>
                <a:cxn ang="0">
                  <a:pos x="1737" y="207"/>
                </a:cxn>
                <a:cxn ang="0">
                  <a:pos x="1288" y="159"/>
                </a:cxn>
                <a:cxn ang="0">
                  <a:pos x="1303" y="194"/>
                </a:cxn>
                <a:cxn ang="0">
                  <a:pos x="1356" y="207"/>
                </a:cxn>
                <a:cxn ang="0">
                  <a:pos x="1364" y="156"/>
                </a:cxn>
                <a:cxn ang="0">
                  <a:pos x="1374" y="66"/>
                </a:cxn>
                <a:cxn ang="0">
                  <a:pos x="1361" y="3"/>
                </a:cxn>
                <a:cxn ang="0">
                  <a:pos x="1319" y="13"/>
                </a:cxn>
                <a:cxn ang="0">
                  <a:pos x="1266" y="58"/>
                </a:cxn>
                <a:cxn ang="0">
                  <a:pos x="1248" y="81"/>
                </a:cxn>
                <a:cxn ang="0">
                  <a:pos x="1253" y="144"/>
                </a:cxn>
                <a:cxn ang="0">
                  <a:pos x="1268" y="227"/>
                </a:cxn>
                <a:cxn ang="0">
                  <a:pos x="1379" y="252"/>
                </a:cxn>
                <a:cxn ang="0">
                  <a:pos x="1271" y="217"/>
                </a:cxn>
                <a:cxn ang="0">
                  <a:pos x="1172" y="1629"/>
                </a:cxn>
                <a:cxn ang="0">
                  <a:pos x="1677" y="1170"/>
                </a:cxn>
                <a:cxn ang="0">
                  <a:pos x="1500" y="703"/>
                </a:cxn>
                <a:cxn ang="0">
                  <a:pos x="1437" y="376"/>
                </a:cxn>
                <a:cxn ang="0">
                  <a:pos x="1520" y="509"/>
                </a:cxn>
                <a:cxn ang="0">
                  <a:pos x="1606" y="540"/>
                </a:cxn>
                <a:cxn ang="0">
                  <a:pos x="1674" y="527"/>
                </a:cxn>
                <a:cxn ang="0">
                  <a:pos x="1694" y="502"/>
                </a:cxn>
                <a:cxn ang="0">
                  <a:pos x="1659" y="446"/>
                </a:cxn>
                <a:cxn ang="0">
                  <a:pos x="1634" y="388"/>
                </a:cxn>
                <a:cxn ang="0">
                  <a:pos x="1553" y="345"/>
                </a:cxn>
                <a:cxn ang="0">
                  <a:pos x="1442" y="300"/>
                </a:cxn>
                <a:cxn ang="0">
                  <a:pos x="1341" y="330"/>
                </a:cxn>
                <a:cxn ang="0">
                  <a:pos x="1319" y="386"/>
                </a:cxn>
                <a:cxn ang="0">
                  <a:pos x="1182" y="424"/>
                </a:cxn>
                <a:cxn ang="0">
                  <a:pos x="1172" y="308"/>
                </a:cxn>
                <a:cxn ang="0">
                  <a:pos x="1112" y="315"/>
                </a:cxn>
                <a:cxn ang="0">
                  <a:pos x="1024" y="333"/>
                </a:cxn>
                <a:cxn ang="0">
                  <a:pos x="1034" y="383"/>
                </a:cxn>
                <a:cxn ang="0">
                  <a:pos x="1129" y="429"/>
                </a:cxn>
                <a:cxn ang="0">
                  <a:pos x="451" y="378"/>
                </a:cxn>
                <a:cxn ang="0">
                  <a:pos x="156" y="840"/>
                </a:cxn>
                <a:cxn ang="0">
                  <a:pos x="837" y="1417"/>
                </a:cxn>
                <a:cxn ang="0">
                  <a:pos x="1256" y="1755"/>
                </a:cxn>
                <a:cxn ang="0">
                  <a:pos x="1629" y="1679"/>
                </a:cxn>
                <a:cxn ang="0">
                  <a:pos x="1553" y="1654"/>
                </a:cxn>
                <a:cxn ang="0">
                  <a:pos x="1414" y="1851"/>
                </a:cxn>
                <a:cxn ang="0">
                  <a:pos x="1891" y="1893"/>
                </a:cxn>
                <a:cxn ang="0">
                  <a:pos x="1591" y="1795"/>
                </a:cxn>
                <a:cxn ang="0">
                  <a:pos x="1435" y="2057"/>
                </a:cxn>
                <a:cxn ang="0">
                  <a:pos x="1629" y="2524"/>
                </a:cxn>
                <a:cxn ang="0">
                  <a:pos x="1740" y="2741"/>
                </a:cxn>
                <a:cxn ang="0">
                  <a:pos x="2110" y="2342"/>
                </a:cxn>
                <a:cxn ang="0">
                  <a:pos x="1472" y="562"/>
                </a:cxn>
                <a:cxn ang="0">
                  <a:pos x="1394" y="577"/>
                </a:cxn>
                <a:cxn ang="0">
                  <a:pos x="978" y="338"/>
                </a:cxn>
                <a:cxn ang="0">
                  <a:pos x="1039" y="250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7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41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19" y="1830"/>
                  </a:lnTo>
                  <a:lnTo>
                    <a:pt x="1404" y="181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83" y="1722"/>
                  </a:lnTo>
                  <a:lnTo>
                    <a:pt x="1268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45" y="1871"/>
                  </a:lnTo>
                  <a:lnTo>
                    <a:pt x="1452" y="186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591" y="1795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3" y="255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11" y="2110"/>
                  </a:lnTo>
                  <a:lnTo>
                    <a:pt x="2201" y="2073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PE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4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893888" y="2505075"/>
            <a:ext cx="4984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Canadá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2262188" y="3070225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Estados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Unidos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216336" y="3809206"/>
            <a:ext cx="7985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México</a:t>
            </a:r>
            <a:endParaRPr lang="es-PE" sz="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6824663" y="3141663"/>
            <a:ext cx="422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China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2902444" y="4408032"/>
            <a:ext cx="3882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Lima</a:t>
            </a:r>
            <a:endParaRPr lang="es-PE" sz="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3431632" y="4506769"/>
            <a:ext cx="4235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Brasil</a:t>
            </a:r>
            <a:endParaRPr lang="es-PE" sz="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103" name="102 Conector recto"/>
          <p:cNvCxnSpPr/>
          <p:nvPr/>
        </p:nvCxnSpPr>
        <p:spPr>
          <a:xfrm>
            <a:off x="1331640" y="3219054"/>
            <a:ext cx="81148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Rectángulo redondeado"/>
          <p:cNvSpPr/>
          <p:nvPr/>
        </p:nvSpPr>
        <p:spPr>
          <a:xfrm>
            <a:off x="150896" y="2938176"/>
            <a:ext cx="1180745" cy="49103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>
                <a:solidFill>
                  <a:prstClr val="white"/>
                </a:solidFill>
              </a:rPr>
              <a:t>Feria Magic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>
                <a:solidFill>
                  <a:prstClr val="white"/>
                </a:solidFill>
              </a:rPr>
              <a:t> </a:t>
            </a:r>
            <a:r>
              <a:rPr lang="es-PE" sz="900" b="1" dirty="0" smtClean="0">
                <a:solidFill>
                  <a:prstClr val="white"/>
                </a:solidFill>
              </a:rPr>
              <a:t>Las Vegas Febrero</a:t>
            </a:r>
            <a:endParaRPr lang="es-PE" sz="900" b="1" dirty="0">
              <a:solidFill>
                <a:prstClr val="white"/>
              </a:solidFill>
            </a:endParaRPr>
          </a:p>
        </p:txBody>
      </p:sp>
      <p:sp>
        <p:nvSpPr>
          <p:cNvPr id="117" name="116 Rectángulo redondeado"/>
          <p:cNvSpPr/>
          <p:nvPr/>
        </p:nvSpPr>
        <p:spPr>
          <a:xfrm>
            <a:off x="1331641" y="4278313"/>
            <a:ext cx="1349896" cy="51863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>
                <a:solidFill>
                  <a:prstClr val="white"/>
                </a:solidFill>
              </a:rPr>
              <a:t>Feria </a:t>
            </a:r>
            <a:r>
              <a:rPr lang="es-PE" sz="900" b="1" dirty="0" smtClean="0">
                <a:solidFill>
                  <a:prstClr val="white"/>
                </a:solidFill>
              </a:rPr>
              <a:t>Perú Moda &amp; Peru Gift Show</a:t>
            </a:r>
            <a:endParaRPr lang="es-PE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9 -12 Abril - Lima</a:t>
            </a:r>
            <a:endParaRPr lang="es-PE" sz="900" b="1" dirty="0">
              <a:solidFill>
                <a:prstClr val="white"/>
              </a:solidFill>
            </a:endParaRPr>
          </a:p>
        </p:txBody>
      </p:sp>
      <p:cxnSp>
        <p:nvCxnSpPr>
          <p:cNvPr id="119" name="118 Conector recto"/>
          <p:cNvCxnSpPr>
            <a:endCxn id="22" idx="0"/>
          </p:cNvCxnSpPr>
          <p:nvPr/>
        </p:nvCxnSpPr>
        <p:spPr>
          <a:xfrm flipV="1">
            <a:off x="2654749" y="4408032"/>
            <a:ext cx="441819" cy="12960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Rectángulo redondeado"/>
          <p:cNvSpPr/>
          <p:nvPr/>
        </p:nvSpPr>
        <p:spPr>
          <a:xfrm>
            <a:off x="3876356" y="5281816"/>
            <a:ext cx="1180745" cy="49103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1050" b="1" dirty="0" smtClean="0">
                <a:solidFill>
                  <a:prstClr val="white"/>
                </a:solidFill>
              </a:rPr>
              <a:t>Feria Fenim</a:t>
            </a:r>
            <a:endParaRPr lang="es-PE" sz="105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1050" b="1" dirty="0">
                <a:solidFill>
                  <a:prstClr val="white"/>
                </a:solidFill>
              </a:rPr>
              <a:t>21-24 Enero </a:t>
            </a:r>
            <a:r>
              <a:rPr lang="es-PE" sz="1050" b="1" dirty="0" smtClean="0">
                <a:solidFill>
                  <a:prstClr val="white"/>
                </a:solidFill>
              </a:rPr>
              <a:t> Porto Alegre</a:t>
            </a:r>
            <a:endParaRPr lang="es-PE" sz="1050" b="1" dirty="0">
              <a:solidFill>
                <a:prstClr val="white"/>
              </a:solidFill>
            </a:endParaRPr>
          </a:p>
        </p:txBody>
      </p:sp>
      <p:cxnSp>
        <p:nvCxnSpPr>
          <p:cNvPr id="122" name="121 Conector recto"/>
          <p:cNvCxnSpPr/>
          <p:nvPr/>
        </p:nvCxnSpPr>
        <p:spPr>
          <a:xfrm>
            <a:off x="3643389" y="4495356"/>
            <a:ext cx="402950" cy="281257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Rectángulo redondeado"/>
          <p:cNvSpPr/>
          <p:nvPr/>
        </p:nvSpPr>
        <p:spPr>
          <a:xfrm>
            <a:off x="3897803" y="4725573"/>
            <a:ext cx="1180745" cy="49103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1000" b="1" dirty="0">
                <a:solidFill>
                  <a:prstClr val="white"/>
                </a:solidFill>
              </a:rPr>
              <a:t>Feria </a:t>
            </a:r>
            <a:r>
              <a:rPr lang="es-PE" sz="1000" b="1" dirty="0" smtClean="0">
                <a:solidFill>
                  <a:prstClr val="white"/>
                </a:solidFill>
              </a:rPr>
              <a:t>Sao Paulo Prêt a Porter</a:t>
            </a:r>
            <a:endParaRPr lang="es-PE" sz="1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1000" b="1" dirty="0">
                <a:solidFill>
                  <a:prstClr val="white"/>
                </a:solidFill>
              </a:rPr>
              <a:t> </a:t>
            </a:r>
            <a:r>
              <a:rPr lang="es-PE" sz="1000" b="1" dirty="0" smtClean="0">
                <a:solidFill>
                  <a:prstClr val="white"/>
                </a:solidFill>
              </a:rPr>
              <a:t>12 – 15 Enero</a:t>
            </a:r>
            <a:endParaRPr lang="es-PE" sz="1000" b="1" dirty="0">
              <a:solidFill>
                <a:prstClr val="white"/>
              </a:solidFill>
            </a:endParaRPr>
          </a:p>
        </p:txBody>
      </p:sp>
      <p:sp>
        <p:nvSpPr>
          <p:cNvPr id="136" name="135 Rectángulo redondeado"/>
          <p:cNvSpPr/>
          <p:nvPr/>
        </p:nvSpPr>
        <p:spPr>
          <a:xfrm>
            <a:off x="7836609" y="3360791"/>
            <a:ext cx="1180745" cy="491036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>
                <a:solidFill>
                  <a:prstClr val="white"/>
                </a:solidFill>
              </a:rPr>
              <a:t>Feria </a:t>
            </a:r>
            <a:r>
              <a:rPr lang="es-PE" sz="900" b="1" dirty="0" smtClean="0">
                <a:solidFill>
                  <a:prstClr val="white"/>
                </a:solidFill>
              </a:rPr>
              <a:t>Hong Kong Boutique </a:t>
            </a:r>
            <a:endParaRPr lang="es-PE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13-16 Enero </a:t>
            </a:r>
            <a:endParaRPr lang="es-PE" sz="900" b="1" dirty="0">
              <a:solidFill>
                <a:prstClr val="white"/>
              </a:solidFill>
            </a:endParaRPr>
          </a:p>
        </p:txBody>
      </p:sp>
      <p:cxnSp>
        <p:nvCxnSpPr>
          <p:cNvPr id="137" name="136 Conector recto"/>
          <p:cNvCxnSpPr/>
          <p:nvPr/>
        </p:nvCxnSpPr>
        <p:spPr>
          <a:xfrm flipV="1">
            <a:off x="7246938" y="3643314"/>
            <a:ext cx="1180044" cy="103696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140 CuadroTexto"/>
          <p:cNvSpPr txBox="1">
            <a:spLocks noChangeArrowheads="1"/>
          </p:cNvSpPr>
          <p:nvPr/>
        </p:nvSpPr>
        <p:spPr bwMode="auto">
          <a:xfrm>
            <a:off x="4837807" y="2811178"/>
            <a:ext cx="59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Alemania</a:t>
            </a:r>
            <a:endParaRPr lang="es-PE" sz="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2" name="141 CuadroTexto"/>
          <p:cNvSpPr txBox="1">
            <a:spLocks noChangeArrowheads="1"/>
          </p:cNvSpPr>
          <p:nvPr/>
        </p:nvSpPr>
        <p:spPr bwMode="auto">
          <a:xfrm>
            <a:off x="4827711" y="2289631"/>
            <a:ext cx="4587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Suecia</a:t>
            </a:r>
            <a:endParaRPr lang="es-PE" sz="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" name="142 Rectángulo redondeado"/>
          <p:cNvSpPr/>
          <p:nvPr/>
        </p:nvSpPr>
        <p:spPr>
          <a:xfrm>
            <a:off x="3897803" y="1407550"/>
            <a:ext cx="1349896" cy="51863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>
                <a:solidFill>
                  <a:prstClr val="white"/>
                </a:solidFill>
              </a:rPr>
              <a:t>Feria </a:t>
            </a:r>
            <a:r>
              <a:rPr lang="es-PE" sz="900" b="1" dirty="0" smtClean="0">
                <a:solidFill>
                  <a:prstClr val="white"/>
                </a:solidFill>
              </a:rPr>
              <a:t>Heim Textil</a:t>
            </a:r>
            <a:endParaRPr lang="es-PE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8-11 Enero- Frankfurt</a:t>
            </a:r>
            <a:endParaRPr lang="es-PE" sz="900" b="1" dirty="0">
              <a:solidFill>
                <a:prstClr val="white"/>
              </a:solidFill>
            </a:endParaRPr>
          </a:p>
        </p:txBody>
      </p:sp>
      <p:cxnSp>
        <p:nvCxnSpPr>
          <p:cNvPr id="144" name="143 Conector recto"/>
          <p:cNvCxnSpPr/>
          <p:nvPr/>
        </p:nvCxnSpPr>
        <p:spPr>
          <a:xfrm flipH="1" flipV="1">
            <a:off x="4499992" y="1926188"/>
            <a:ext cx="467544" cy="1100434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146 Rectángulo redondeado"/>
          <p:cNvSpPr/>
          <p:nvPr/>
        </p:nvSpPr>
        <p:spPr>
          <a:xfrm>
            <a:off x="5474767" y="1407550"/>
            <a:ext cx="1349896" cy="51863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Misión Comercial Suecia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29-30 Enero</a:t>
            </a:r>
            <a:endParaRPr lang="es-PE" sz="900" b="1" dirty="0">
              <a:solidFill>
                <a:prstClr val="white"/>
              </a:solidFill>
            </a:endParaRPr>
          </a:p>
        </p:txBody>
      </p:sp>
      <p:cxnSp>
        <p:nvCxnSpPr>
          <p:cNvPr id="148" name="147 Conector recto"/>
          <p:cNvCxnSpPr>
            <a:stCxn id="142" idx="0"/>
          </p:cNvCxnSpPr>
          <p:nvPr/>
        </p:nvCxnSpPr>
        <p:spPr>
          <a:xfrm flipV="1">
            <a:off x="5057101" y="1926188"/>
            <a:ext cx="739035" cy="363443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150 Rectángulo redondeado"/>
          <p:cNvSpPr/>
          <p:nvPr/>
        </p:nvSpPr>
        <p:spPr>
          <a:xfrm>
            <a:off x="3431632" y="2177117"/>
            <a:ext cx="1180745" cy="49103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>
                <a:solidFill>
                  <a:prstClr val="white"/>
                </a:solidFill>
              </a:rPr>
              <a:t>Feria </a:t>
            </a:r>
            <a:r>
              <a:rPr lang="es-PE" sz="900" b="1" dirty="0" smtClean="0">
                <a:solidFill>
                  <a:prstClr val="white"/>
                </a:solidFill>
              </a:rPr>
              <a:t>Bubble</a:t>
            </a:r>
            <a:endParaRPr lang="es-PE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>
                <a:solidFill>
                  <a:prstClr val="white"/>
                </a:solidFill>
              </a:rPr>
              <a:t> </a:t>
            </a:r>
            <a:r>
              <a:rPr lang="es-PE" sz="900" b="1" dirty="0" smtClean="0">
                <a:solidFill>
                  <a:prstClr val="white"/>
                </a:solidFill>
              </a:rPr>
              <a:t>26-27 Enero Londres</a:t>
            </a:r>
            <a:endParaRPr lang="es-PE" sz="900" b="1" dirty="0">
              <a:solidFill>
                <a:prstClr val="white"/>
              </a:solidFill>
            </a:endParaRPr>
          </a:p>
        </p:txBody>
      </p:sp>
      <p:sp>
        <p:nvSpPr>
          <p:cNvPr id="152" name="151 CuadroTexto"/>
          <p:cNvSpPr txBox="1">
            <a:spLocks noChangeArrowheads="1"/>
          </p:cNvSpPr>
          <p:nvPr/>
        </p:nvSpPr>
        <p:spPr bwMode="auto">
          <a:xfrm>
            <a:off x="4258754" y="2816227"/>
            <a:ext cx="7072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Reino Unido</a:t>
            </a:r>
            <a:endParaRPr lang="es-PE" sz="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153" name="152 Conector recto"/>
          <p:cNvCxnSpPr/>
          <p:nvPr/>
        </p:nvCxnSpPr>
        <p:spPr>
          <a:xfrm flipH="1" flipV="1">
            <a:off x="4121873" y="2629599"/>
            <a:ext cx="450878" cy="29435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157 Rectángulo redondeado"/>
          <p:cNvSpPr/>
          <p:nvPr/>
        </p:nvSpPr>
        <p:spPr>
          <a:xfrm>
            <a:off x="1058060" y="1464034"/>
            <a:ext cx="1180745" cy="491036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Misión Comercial Canadá  23-27 Setiembre</a:t>
            </a:r>
            <a:endParaRPr lang="es-PE" sz="900" b="1" dirty="0">
              <a:solidFill>
                <a:prstClr val="white"/>
              </a:solidFill>
            </a:endParaRPr>
          </a:p>
        </p:txBody>
      </p:sp>
      <p:cxnSp>
        <p:nvCxnSpPr>
          <p:cNvPr id="162" name="161 Conector recto"/>
          <p:cNvCxnSpPr>
            <a:stCxn id="12" idx="1"/>
          </p:cNvCxnSpPr>
          <p:nvPr/>
        </p:nvCxnSpPr>
        <p:spPr>
          <a:xfrm flipH="1" flipV="1">
            <a:off x="1648432" y="1955070"/>
            <a:ext cx="245456" cy="657162"/>
          </a:xfrm>
          <a:prstGeom prst="line">
            <a:avLst/>
          </a:prstGeom>
          <a:ln>
            <a:solidFill>
              <a:srgbClr val="92D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162 Rectángulo redondeado"/>
          <p:cNvSpPr/>
          <p:nvPr/>
        </p:nvSpPr>
        <p:spPr>
          <a:xfrm>
            <a:off x="3876356" y="3582984"/>
            <a:ext cx="1180745" cy="491036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Expo Perú Brasil 31 Octubre Minas Gerais</a:t>
            </a:r>
            <a:endParaRPr lang="es-PE" sz="900" b="1" dirty="0">
              <a:solidFill>
                <a:prstClr val="white"/>
              </a:solidFill>
            </a:endParaRPr>
          </a:p>
        </p:txBody>
      </p:sp>
      <p:sp>
        <p:nvSpPr>
          <p:cNvPr id="164" name="163 Rectángulo redondeado"/>
          <p:cNvSpPr/>
          <p:nvPr/>
        </p:nvSpPr>
        <p:spPr>
          <a:xfrm>
            <a:off x="3897803" y="4149459"/>
            <a:ext cx="1180745" cy="491036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Misión Comercial Peru Moda Sao Paulo  06 Nov.</a:t>
            </a:r>
            <a:endParaRPr lang="es-PE" sz="900" b="1" dirty="0">
              <a:solidFill>
                <a:prstClr val="white"/>
              </a:solidFill>
            </a:endParaRPr>
          </a:p>
        </p:txBody>
      </p:sp>
      <p:cxnSp>
        <p:nvCxnSpPr>
          <p:cNvPr id="165" name="164 Conector recto"/>
          <p:cNvCxnSpPr>
            <a:endCxn id="163" idx="1"/>
          </p:cNvCxnSpPr>
          <p:nvPr/>
        </p:nvCxnSpPr>
        <p:spPr>
          <a:xfrm flipV="1">
            <a:off x="3681455" y="3828502"/>
            <a:ext cx="194901" cy="594341"/>
          </a:xfrm>
          <a:prstGeom prst="line">
            <a:avLst/>
          </a:prstGeom>
          <a:ln>
            <a:solidFill>
              <a:srgbClr val="92D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174 Conector recto"/>
          <p:cNvCxnSpPr>
            <a:stCxn id="164" idx="1"/>
          </p:cNvCxnSpPr>
          <p:nvPr/>
        </p:nvCxnSpPr>
        <p:spPr>
          <a:xfrm flipH="1">
            <a:off x="3718923" y="4394977"/>
            <a:ext cx="178880" cy="130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175 Rectángulo redondeado"/>
          <p:cNvSpPr/>
          <p:nvPr/>
        </p:nvSpPr>
        <p:spPr>
          <a:xfrm>
            <a:off x="1421783" y="4912270"/>
            <a:ext cx="1180745" cy="491036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Sur Exporta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29 Octubre Cusco</a:t>
            </a:r>
            <a:endParaRPr lang="es-PE" sz="900" b="1" dirty="0">
              <a:solidFill>
                <a:prstClr val="white"/>
              </a:solidFill>
            </a:endParaRPr>
          </a:p>
        </p:txBody>
      </p:sp>
      <p:cxnSp>
        <p:nvCxnSpPr>
          <p:cNvPr id="177" name="176 Conector recto"/>
          <p:cNvCxnSpPr/>
          <p:nvPr/>
        </p:nvCxnSpPr>
        <p:spPr>
          <a:xfrm flipH="1">
            <a:off x="2615593" y="4476408"/>
            <a:ext cx="573703" cy="642034"/>
          </a:xfrm>
          <a:prstGeom prst="line">
            <a:avLst/>
          </a:prstGeom>
          <a:ln>
            <a:solidFill>
              <a:srgbClr val="92D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180 CuadroTexto"/>
          <p:cNvSpPr txBox="1">
            <a:spLocks noChangeArrowheads="1"/>
          </p:cNvSpPr>
          <p:nvPr/>
        </p:nvSpPr>
        <p:spPr bwMode="auto">
          <a:xfrm>
            <a:off x="3137779" y="4376323"/>
            <a:ext cx="4331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Cusco</a:t>
            </a:r>
            <a:endParaRPr lang="es-PE" sz="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3" name="182 Rectángulo redondeado"/>
          <p:cNvSpPr/>
          <p:nvPr/>
        </p:nvSpPr>
        <p:spPr>
          <a:xfrm>
            <a:off x="983810" y="3643313"/>
            <a:ext cx="1180745" cy="491036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Expo Perú México 26-28 Nov. DF.</a:t>
            </a:r>
            <a:endParaRPr lang="es-PE" sz="900" b="1" dirty="0">
              <a:solidFill>
                <a:prstClr val="white"/>
              </a:solidFill>
            </a:endParaRPr>
          </a:p>
        </p:txBody>
      </p:sp>
      <p:cxnSp>
        <p:nvCxnSpPr>
          <p:cNvPr id="184" name="183 Conector recto"/>
          <p:cNvCxnSpPr>
            <a:endCxn id="183" idx="3"/>
          </p:cNvCxnSpPr>
          <p:nvPr/>
        </p:nvCxnSpPr>
        <p:spPr>
          <a:xfrm flipH="1">
            <a:off x="2164555" y="3747010"/>
            <a:ext cx="397069" cy="141821"/>
          </a:xfrm>
          <a:prstGeom prst="line">
            <a:avLst/>
          </a:prstGeom>
          <a:ln>
            <a:solidFill>
              <a:srgbClr val="92D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186 Rectángulo redondeado"/>
          <p:cNvSpPr/>
          <p:nvPr/>
        </p:nvSpPr>
        <p:spPr>
          <a:xfrm>
            <a:off x="150896" y="2259557"/>
            <a:ext cx="1180745" cy="491036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900" b="1" dirty="0" smtClean="0">
                <a:solidFill>
                  <a:prstClr val="white"/>
                </a:solidFill>
              </a:rPr>
              <a:t>Feria  Childrens Club 6-8 Octubre New york</a:t>
            </a:r>
            <a:endParaRPr lang="es-PE" sz="900" b="1" dirty="0">
              <a:solidFill>
                <a:prstClr val="white"/>
              </a:solidFill>
            </a:endParaRPr>
          </a:p>
        </p:txBody>
      </p:sp>
      <p:cxnSp>
        <p:nvCxnSpPr>
          <p:cNvPr id="189" name="188 Conector recto"/>
          <p:cNvCxnSpPr>
            <a:endCxn id="187" idx="3"/>
          </p:cNvCxnSpPr>
          <p:nvPr/>
        </p:nvCxnSpPr>
        <p:spPr>
          <a:xfrm flipH="1" flipV="1">
            <a:off x="1331641" y="2505075"/>
            <a:ext cx="832914" cy="642393"/>
          </a:xfrm>
          <a:prstGeom prst="line">
            <a:avLst/>
          </a:prstGeom>
          <a:ln>
            <a:solidFill>
              <a:srgbClr val="92D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193 Conector recto"/>
          <p:cNvCxnSpPr>
            <a:stCxn id="26" idx="0"/>
          </p:cNvCxnSpPr>
          <p:nvPr/>
        </p:nvCxnSpPr>
        <p:spPr>
          <a:xfrm>
            <a:off x="3643389" y="4506769"/>
            <a:ext cx="375158" cy="1022228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199 Conector"/>
          <p:cNvSpPr/>
          <p:nvPr/>
        </p:nvSpPr>
        <p:spPr>
          <a:xfrm>
            <a:off x="467544" y="6021288"/>
            <a:ext cx="144016" cy="144016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1" name="200 Conector"/>
          <p:cNvSpPr/>
          <p:nvPr/>
        </p:nvSpPr>
        <p:spPr>
          <a:xfrm>
            <a:off x="467544" y="6259268"/>
            <a:ext cx="144016" cy="14401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2" name="201 CuadroTexto"/>
          <p:cNvSpPr txBox="1">
            <a:spLocks noChangeArrowheads="1"/>
          </p:cNvSpPr>
          <p:nvPr/>
        </p:nvSpPr>
        <p:spPr bwMode="auto">
          <a:xfrm>
            <a:off x="799829" y="6021288"/>
            <a:ext cx="21419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Ferias - Misiones Setiembre – Diciembre  2013</a:t>
            </a:r>
            <a:endParaRPr lang="es-PE" sz="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3" name="202 CuadroTexto"/>
          <p:cNvSpPr txBox="1">
            <a:spLocks noChangeArrowheads="1"/>
          </p:cNvSpPr>
          <p:nvPr/>
        </p:nvSpPr>
        <p:spPr bwMode="auto">
          <a:xfrm>
            <a:off x="801396" y="6242819"/>
            <a:ext cx="17203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Ferias - Misiones Enero – Abril  2014</a:t>
            </a:r>
            <a:endParaRPr lang="es-PE" sz="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2707"/>
              </p:ext>
            </p:extLst>
          </p:nvPr>
        </p:nvGraphicFramePr>
        <p:xfrm>
          <a:off x="5110163" y="5474732"/>
          <a:ext cx="3428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295"/>
                <a:gridCol w="926242"/>
                <a:gridCol w="761295"/>
                <a:gridCol w="980167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Año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Numero de Actividades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Numero de Empresas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Monto </a:t>
                      </a:r>
                      <a:r>
                        <a:rPr lang="es-PE" sz="1100" u="none" strike="noStrike" dirty="0" smtClean="0">
                          <a:effectLst/>
                        </a:rPr>
                        <a:t> Negociado * US$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380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138,350,000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430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161,100,000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5" name="54 CuadroTexto"/>
          <p:cNvSpPr txBox="1">
            <a:spLocks noChangeArrowheads="1"/>
          </p:cNvSpPr>
          <p:nvPr/>
        </p:nvSpPr>
        <p:spPr bwMode="auto">
          <a:xfrm>
            <a:off x="539552" y="6536958"/>
            <a:ext cx="14029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1pPr>
            <a:lvl2pPr marL="742950" indent="-28575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2pPr>
            <a:lvl3pPr marL="11430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3pPr>
            <a:lvl4pPr marL="16002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4pPr>
            <a:lvl5pPr marL="2057400" indent="-228600" eaLnBrk="0" hangingPunct="0">
              <a:defRPr sz="3200" b="1">
                <a:solidFill>
                  <a:srgbClr val="080808"/>
                </a:solidFill>
                <a:latin typeface="Candar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itchFamily="2" charset="2"/>
              <a:defRPr sz="3200" b="1">
                <a:solidFill>
                  <a:srgbClr val="080808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sz="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Montos proyectados  en US$</a:t>
            </a:r>
            <a:endParaRPr lang="es-PE" sz="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2" grpId="0"/>
      <p:bldP spid="26" grpId="0"/>
      <p:bldP spid="141" grpId="0"/>
      <p:bldP spid="142" grpId="0"/>
      <p:bldP spid="152" grpId="0"/>
      <p:bldP spid="181" grpId="0"/>
      <p:bldP spid="202" grpId="0"/>
      <p:bldP spid="203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7504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Textiles y confecciones: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Dinámica de los mercados de exportación </a:t>
            </a:r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(valores en US$ millones)</a:t>
            </a:r>
            <a:endParaRPr lang="es-ES" sz="24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496" y="6567155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Bree Peru Light"/>
              </a:rPr>
              <a:t>* Fuente: SUNAT.</a:t>
            </a:r>
            <a:endParaRPr lang="es-ES" sz="1000" dirty="0">
              <a:latin typeface="Bree Peru Ligh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68512" t="37800" r="13377" b="27901"/>
          <a:stretch/>
        </p:blipFill>
        <p:spPr>
          <a:xfrm>
            <a:off x="6516216" y="1844824"/>
            <a:ext cx="2592288" cy="27613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4407" t="37140" r="31888" b="18295"/>
          <a:stretch/>
        </p:blipFill>
        <p:spPr>
          <a:xfrm>
            <a:off x="41338" y="1412776"/>
            <a:ext cx="6402870" cy="36724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CuadroTexto 11"/>
          <p:cNvSpPr txBox="1"/>
          <p:nvPr/>
        </p:nvSpPr>
        <p:spPr>
          <a:xfrm>
            <a:off x="755576" y="5201905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indent="-10318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1400" dirty="0">
                <a:latin typeface="Calibri" panose="020F0502020204030204" pitchFamily="34" charset="0"/>
              </a:rPr>
              <a:t>Se resalta el crecimiento en México, Chile, Alemania, Japón, Corea del Sur y Hong Kong</a:t>
            </a:r>
          </a:p>
          <a:p>
            <a:pPr marL="103188" indent="-10318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1400" dirty="0">
                <a:latin typeface="Calibri" panose="020F0502020204030204" pitchFamily="34" charset="0"/>
              </a:rPr>
              <a:t>Estados Unidos se mantiene en positivo aunque no se estabiliza la demanda</a:t>
            </a:r>
          </a:p>
          <a:p>
            <a:pPr marL="103188" indent="-10318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1400" dirty="0" smtClean="0">
                <a:latin typeface="Calibri" panose="020F0502020204030204" pitchFamily="34" charset="0"/>
              </a:rPr>
              <a:t>Si no se considera a Venezuela, las exportaciones del sector aumentan </a:t>
            </a:r>
            <a:r>
              <a:rPr lang="es-PE" dirty="0" smtClean="0">
                <a:latin typeface="Calibri" panose="020F0502020204030204" pitchFamily="34" charset="0"/>
              </a:rPr>
              <a:t>0.3% </a:t>
            </a:r>
            <a:r>
              <a:rPr lang="es-PE" sz="1400" dirty="0" smtClean="0">
                <a:latin typeface="Calibri" panose="020F0502020204030204" pitchFamily="34" charset="0"/>
              </a:rPr>
              <a:t>en el periodo enero-julio 2013/2012</a:t>
            </a:r>
          </a:p>
        </p:txBody>
      </p:sp>
    </p:spTree>
    <p:extLst>
      <p:ext uri="{BB962C8B-B14F-4D97-AF65-F5344CB8AC3E}">
        <p14:creationId xmlns:p14="http://schemas.microsoft.com/office/powerpoint/2010/main" val="8129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219676700"/>
              </p:ext>
            </p:extLst>
          </p:nvPr>
        </p:nvGraphicFramePr>
        <p:xfrm>
          <a:off x="971600" y="2204864"/>
          <a:ext cx="73448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2780928"/>
            <a:ext cx="353943" cy="12241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100" b="1" dirty="0" smtClean="0">
                <a:latin typeface="Bree Peru Regular"/>
              </a:rPr>
              <a:t>(US$ Millones)</a:t>
            </a:r>
            <a:endParaRPr lang="es-ES" sz="1100" b="1" dirty="0">
              <a:latin typeface="Bree Peru Regular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316416" y="2708920"/>
            <a:ext cx="353943" cy="15133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100" b="1" dirty="0" smtClean="0">
                <a:latin typeface="Bree Peru Regular"/>
              </a:rPr>
              <a:t>(IHH *)</a:t>
            </a:r>
            <a:endParaRPr lang="es-ES" sz="1100" b="1" dirty="0">
              <a:latin typeface="Bree Peru Regular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24148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Bree Peru Light"/>
              </a:rPr>
              <a:t>Confecciones </a:t>
            </a:r>
            <a:r>
              <a:rPr lang="es-ES" sz="2800" dirty="0" smtClean="0">
                <a:solidFill>
                  <a:schemeClr val="bg1"/>
                </a:solidFill>
                <a:latin typeface="Bree Peru Light"/>
              </a:rPr>
              <a:t>de punto de algodón</a:t>
            </a:r>
            <a:r>
              <a:rPr lang="es-ES" sz="2800" dirty="0" smtClean="0">
                <a:solidFill>
                  <a:schemeClr val="bg1"/>
                </a:solidFill>
                <a:latin typeface="Bree Peru Light"/>
              </a:rPr>
              <a:t>:</a:t>
            </a:r>
            <a:endParaRPr lang="es-ES" sz="2800" dirty="0" smtClean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10" name="9 Cerrar llave"/>
          <p:cNvSpPr/>
          <p:nvPr/>
        </p:nvSpPr>
        <p:spPr>
          <a:xfrm rot="16200000">
            <a:off x="2560423" y="544035"/>
            <a:ext cx="278739" cy="2448271"/>
          </a:xfrm>
          <a:prstGeom prst="rightBrace">
            <a:avLst>
              <a:gd name="adj1" fmla="val 44709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835696" y="12501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Bree Peru Regular"/>
              </a:rPr>
              <a:t>EEUU concentra más del 70% de las exportaciones</a:t>
            </a:r>
            <a:endParaRPr lang="es-ES" sz="900" dirty="0">
              <a:latin typeface="Bree Peru Regular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87824" y="19795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Bree Peru Regular"/>
              </a:rPr>
              <a:t>Acelerado crecimiento de Venezuela</a:t>
            </a:r>
            <a:endParaRPr lang="es-ES" sz="900" dirty="0">
              <a:latin typeface="Bree Peru Regular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83968" y="1331476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800000"/>
                </a:solidFill>
                <a:latin typeface="Bree Peru Regular"/>
              </a:rPr>
              <a:t>Crisis en EEUU</a:t>
            </a:r>
            <a:endParaRPr lang="es-ES" sz="900" b="1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16" name="15 Cerrar llave"/>
          <p:cNvSpPr/>
          <p:nvPr/>
        </p:nvSpPr>
        <p:spPr>
          <a:xfrm rot="16200000">
            <a:off x="3563889" y="1484783"/>
            <a:ext cx="288032" cy="2016224"/>
          </a:xfrm>
          <a:prstGeom prst="rightBrace">
            <a:avLst>
              <a:gd name="adj1" fmla="val 44709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errar llave"/>
          <p:cNvSpPr/>
          <p:nvPr/>
        </p:nvSpPr>
        <p:spPr>
          <a:xfrm rot="16200000">
            <a:off x="4824028" y="872717"/>
            <a:ext cx="288032" cy="1800200"/>
          </a:xfrm>
          <a:prstGeom prst="rightBrace">
            <a:avLst>
              <a:gd name="adj1" fmla="val 44709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5004048" y="2546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Bree Peru Regular"/>
              </a:rPr>
              <a:t>Retroceso en Venezuela</a:t>
            </a:r>
            <a:endParaRPr lang="es-ES" sz="900" dirty="0">
              <a:latin typeface="Bree Peru Regular"/>
            </a:endParaRPr>
          </a:p>
        </p:txBody>
      </p:sp>
      <p:sp>
        <p:nvSpPr>
          <p:cNvPr id="18" name="17 Cerrar llave"/>
          <p:cNvSpPr/>
          <p:nvPr/>
        </p:nvSpPr>
        <p:spPr>
          <a:xfrm rot="16200000">
            <a:off x="5400094" y="2231576"/>
            <a:ext cx="288030" cy="1656186"/>
          </a:xfrm>
          <a:prstGeom prst="rightBrace">
            <a:avLst>
              <a:gd name="adj1" fmla="val 44709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errar llave"/>
          <p:cNvSpPr/>
          <p:nvPr/>
        </p:nvSpPr>
        <p:spPr>
          <a:xfrm rot="16200000">
            <a:off x="6012160" y="1475492"/>
            <a:ext cx="288032" cy="1728192"/>
          </a:xfrm>
          <a:prstGeom prst="rightBrace">
            <a:avLst>
              <a:gd name="adj1" fmla="val 44709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errar llave"/>
          <p:cNvSpPr/>
          <p:nvPr/>
        </p:nvSpPr>
        <p:spPr>
          <a:xfrm rot="16200000">
            <a:off x="7056275" y="2303583"/>
            <a:ext cx="288033" cy="1224136"/>
          </a:xfrm>
          <a:prstGeom prst="rightBrace">
            <a:avLst>
              <a:gd name="adj1" fmla="val 44709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6372200" y="2402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800000"/>
                </a:solidFill>
                <a:latin typeface="Bree Peru Regular"/>
              </a:rPr>
              <a:t>Desaceleración de Sudamérica y Europa</a:t>
            </a:r>
            <a:endParaRPr lang="es-ES" sz="900" b="1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436096" y="1898248"/>
            <a:ext cx="14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Bree Peru Regular"/>
              </a:rPr>
              <a:t>Crecimiento en mercados regionales y europeos.</a:t>
            </a:r>
            <a:endParaRPr lang="es-ES" sz="900" dirty="0">
              <a:latin typeface="Bree Peru Regular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496" y="6567155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Bree Peru Light"/>
              </a:rPr>
              <a:t>* Fuente: SUNAT. Periodo de 12 meses hasta Julio de cada año</a:t>
            </a:r>
            <a:endParaRPr lang="es-ES" sz="1000" dirty="0">
              <a:latin typeface="Bree Peru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15616" y="5694347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+mn-lt"/>
              </a:rPr>
              <a:t>Se observa el efecto de las crisis en el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+mn-lt"/>
              </a:rPr>
              <a:t>Existe alta concentración en productos y mercados a pesar de los avances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+mn-lt"/>
              </a:rPr>
              <a:t>En empresas se tiene una alta diversificación</a:t>
            </a:r>
            <a:endParaRPr lang="es-P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27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CuadroTexto"/>
          <p:cNvSpPr txBox="1">
            <a:spLocks noChangeArrowheads="1"/>
          </p:cNvSpPr>
          <p:nvPr/>
        </p:nvSpPr>
        <p:spPr bwMode="auto">
          <a:xfrm>
            <a:off x="142844" y="200834"/>
            <a:ext cx="8173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Confecciones de punto de algodón: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Dinámica de Mercados de exportación </a:t>
            </a:r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(valores en US$ millones)*</a:t>
            </a:r>
            <a:endParaRPr lang="es-ES" sz="24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496" y="6567155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Bree Peru Light"/>
              </a:rPr>
              <a:t>* Fuente: SUNAT. </a:t>
            </a:r>
            <a:r>
              <a:rPr lang="es-ES" sz="1000" dirty="0">
                <a:latin typeface="Bree Peru Light"/>
              </a:rPr>
              <a:t>Periodo de 12 meses hasta </a:t>
            </a:r>
            <a:r>
              <a:rPr lang="es-ES" sz="1000" dirty="0" smtClean="0">
                <a:latin typeface="Bree Peru Light"/>
              </a:rPr>
              <a:t>Julio </a:t>
            </a:r>
            <a:r>
              <a:rPr lang="es-ES" sz="1000" dirty="0">
                <a:latin typeface="Bree Peru Light"/>
              </a:rPr>
              <a:t>de cada </a:t>
            </a:r>
            <a:r>
              <a:rPr lang="es-ES" sz="1000" dirty="0" smtClean="0">
                <a:latin typeface="Bree Peru Light"/>
              </a:rPr>
              <a:t>año.</a:t>
            </a:r>
            <a:endParaRPr lang="es-ES" sz="1000" dirty="0">
              <a:latin typeface="Bree Peru Light"/>
            </a:endParaRPr>
          </a:p>
        </p:txBody>
      </p:sp>
      <p:sp>
        <p:nvSpPr>
          <p:cNvPr id="11" name="3 CuadroTexto"/>
          <p:cNvSpPr txBox="1"/>
          <p:nvPr/>
        </p:nvSpPr>
        <p:spPr bwMode="auto">
          <a:xfrm>
            <a:off x="611560" y="4694073"/>
            <a:ext cx="7920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176213"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latin typeface="Calibri" panose="020F0502020204030204" pitchFamily="34" charset="0"/>
              </a:rPr>
              <a:t>Existe alta concentración: Estados Unidos 50% y los diez principales concentran el 91%</a:t>
            </a:r>
          </a:p>
          <a:p>
            <a:pPr marL="269875" indent="-176213"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latin typeface="Calibri" panose="020F0502020204030204" pitchFamily="34" charset="0"/>
              </a:rPr>
              <a:t>Principales mercados en los que el Perú mantiene el crecimiento en exportaciones: </a:t>
            </a:r>
            <a:r>
              <a:rPr lang="es-ES" sz="1400" b="1" dirty="0" smtClean="0">
                <a:latin typeface="Calibri" panose="020F0502020204030204" pitchFamily="34" charset="0"/>
              </a:rPr>
              <a:t>Chile, Canadá, México, Alemania, Hong Kong, Ecuador, Japón </a:t>
            </a:r>
            <a:r>
              <a:rPr lang="es-ES" sz="1400" b="1" dirty="0">
                <a:latin typeface="Calibri" panose="020F0502020204030204" pitchFamily="34" charset="0"/>
              </a:rPr>
              <a:t>y </a:t>
            </a:r>
            <a:r>
              <a:rPr lang="es-ES" sz="1400" b="1" dirty="0" smtClean="0">
                <a:latin typeface="Calibri" panose="020F0502020204030204" pitchFamily="34" charset="0"/>
              </a:rPr>
              <a:t>Australia</a:t>
            </a:r>
          </a:p>
          <a:p>
            <a:pPr marL="269875" indent="-176213"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latin typeface="Calibri" panose="020F0502020204030204" pitchFamily="34" charset="0"/>
              </a:rPr>
              <a:t>Los </a:t>
            </a:r>
            <a:r>
              <a:rPr lang="es-ES" sz="1400" dirty="0">
                <a:latin typeface="Calibri" panose="020F0502020204030204" pitchFamily="34" charset="0"/>
              </a:rPr>
              <a:t>productos que motivaron el aumento son t-</a:t>
            </a:r>
            <a:r>
              <a:rPr lang="es-ES" sz="1400" dirty="0" err="1">
                <a:latin typeface="Calibri" panose="020F0502020204030204" pitchFamily="34" charset="0"/>
              </a:rPr>
              <a:t>shirts</a:t>
            </a:r>
            <a:r>
              <a:rPr lang="es-ES" sz="1400" dirty="0">
                <a:latin typeface="Calibri" panose="020F0502020204030204" pitchFamily="34" charset="0"/>
              </a:rPr>
              <a:t>, polo </a:t>
            </a:r>
            <a:r>
              <a:rPr lang="es-ES" sz="1400" dirty="0" err="1">
                <a:latin typeface="Calibri" panose="020F0502020204030204" pitchFamily="34" charset="0"/>
              </a:rPr>
              <a:t>shirt</a:t>
            </a:r>
            <a:r>
              <a:rPr lang="es-ES" sz="1400" dirty="0">
                <a:latin typeface="Calibri" panose="020F0502020204030204" pitchFamily="34" charset="0"/>
              </a:rPr>
              <a:t> para damas y caballeros y prendas para </a:t>
            </a:r>
            <a:r>
              <a:rPr lang="es-ES" sz="1400" dirty="0" smtClean="0">
                <a:latin typeface="Calibri" panose="020F0502020204030204" pitchFamily="34" charset="0"/>
              </a:rPr>
              <a:t>bebe</a:t>
            </a:r>
            <a:endParaRPr lang="es-ES" sz="1400" dirty="0" smtClean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926" t="34335" r="26030" b="20199"/>
          <a:stretch/>
        </p:blipFill>
        <p:spPr>
          <a:xfrm>
            <a:off x="35496" y="1268760"/>
            <a:ext cx="5832648" cy="33867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73984" t="36282" r="4321" b="30118"/>
          <a:stretch/>
        </p:blipFill>
        <p:spPr>
          <a:xfrm>
            <a:off x="5868144" y="1628800"/>
            <a:ext cx="3223644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CuadroTexto"/>
          <p:cNvSpPr txBox="1">
            <a:spLocks noChangeArrowheads="1"/>
          </p:cNvSpPr>
          <p:nvPr/>
        </p:nvSpPr>
        <p:spPr bwMode="auto">
          <a:xfrm>
            <a:off x="142844" y="200834"/>
            <a:ext cx="8173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Confecciones de punto de algodón: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Dinámica de Productos de Exportación </a:t>
            </a:r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(valores en US$ millones)</a:t>
            </a:r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*</a:t>
            </a:r>
            <a:endParaRPr lang="es-ES" sz="24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496" y="6639163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Bree Peru Light"/>
              </a:rPr>
              <a:t>* Fuente: SUNAT. </a:t>
            </a:r>
            <a:r>
              <a:rPr lang="es-ES" sz="1000" dirty="0">
                <a:latin typeface="Bree Peru Light"/>
              </a:rPr>
              <a:t>Periodo de 12 meses hasta </a:t>
            </a:r>
            <a:r>
              <a:rPr lang="es-ES" sz="1000" dirty="0" smtClean="0">
                <a:latin typeface="Bree Peru Light"/>
              </a:rPr>
              <a:t>Julio </a:t>
            </a:r>
            <a:r>
              <a:rPr lang="es-ES" sz="1000" dirty="0">
                <a:latin typeface="Bree Peru Light"/>
              </a:rPr>
              <a:t>de cada </a:t>
            </a:r>
            <a:r>
              <a:rPr lang="es-ES" sz="1000" dirty="0" smtClean="0">
                <a:latin typeface="Bree Peru Light"/>
              </a:rPr>
              <a:t>año. No incluye a Venezuela</a:t>
            </a:r>
            <a:endParaRPr lang="es-ES" sz="1000" dirty="0">
              <a:latin typeface="Bree Peru Light"/>
            </a:endParaRPr>
          </a:p>
        </p:txBody>
      </p:sp>
      <p:sp>
        <p:nvSpPr>
          <p:cNvPr id="13" name="3 CuadroTexto"/>
          <p:cNvSpPr txBox="1"/>
          <p:nvPr/>
        </p:nvSpPr>
        <p:spPr bwMode="auto">
          <a:xfrm>
            <a:off x="541793" y="5143544"/>
            <a:ext cx="8060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176213"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latin typeface="Calibri" panose="020F0502020204030204" pitchFamily="34" charset="0"/>
              </a:rPr>
              <a:t>Las prendas con mejores desempeños son </a:t>
            </a:r>
            <a:r>
              <a:rPr lang="es-ES" sz="1400" b="1" dirty="0" smtClean="0">
                <a:latin typeface="Calibri" panose="020F0502020204030204" pitchFamily="34" charset="0"/>
              </a:rPr>
              <a:t>pantalones para damas, prendas para bebe, calcetines hombres, faldas y faldas pantalón y pantalones para hombre</a:t>
            </a:r>
          </a:p>
          <a:p>
            <a:pPr marL="265113" indent="-176213"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latin typeface="Calibri" panose="020F0502020204030204" pitchFamily="34" charset="0"/>
              </a:rPr>
              <a:t>Los mercados responsables de este crecimiento fueron </a:t>
            </a:r>
            <a:r>
              <a:rPr lang="es-ES" sz="1400" b="1" dirty="0" smtClean="0">
                <a:latin typeface="Calibri" panose="020F0502020204030204" pitchFamily="34" charset="0"/>
              </a:rPr>
              <a:t>Estados Unidos, Chile, México y Alemania</a:t>
            </a:r>
          </a:p>
          <a:p>
            <a:pPr marL="265113" indent="-176213"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latin typeface="Calibri" panose="020F0502020204030204" pitchFamily="34" charset="0"/>
              </a:rPr>
              <a:t>Las prendas más importantes de la oferta, como t-</a:t>
            </a:r>
            <a:r>
              <a:rPr lang="es-ES" sz="1400" dirty="0" err="1" smtClean="0">
                <a:latin typeface="Calibri" panose="020F0502020204030204" pitchFamily="34" charset="0"/>
              </a:rPr>
              <a:t>shirts</a:t>
            </a:r>
            <a:r>
              <a:rPr lang="es-ES" sz="1400" dirty="0" smtClean="0">
                <a:latin typeface="Calibri" panose="020F0502020204030204" pitchFamily="34" charset="0"/>
              </a:rPr>
              <a:t> y polo </a:t>
            </a:r>
            <a:r>
              <a:rPr lang="es-ES" sz="1400" dirty="0" err="1" smtClean="0">
                <a:latin typeface="Calibri" panose="020F0502020204030204" pitchFamily="34" charset="0"/>
              </a:rPr>
              <a:t>shirt</a:t>
            </a:r>
            <a:r>
              <a:rPr lang="es-ES" sz="1400" dirty="0" smtClean="0">
                <a:latin typeface="Calibri" panose="020F0502020204030204" pitchFamily="34" charset="0"/>
              </a:rPr>
              <a:t> para hombres son los que tienen mayor participación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7522" t="35114" r="9456" b="29187"/>
          <a:stretch/>
        </p:blipFill>
        <p:spPr>
          <a:xfrm>
            <a:off x="6012160" y="1844824"/>
            <a:ext cx="3096344" cy="27007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5395" t="34650" r="1176" b="21198"/>
          <a:stretch/>
        </p:blipFill>
        <p:spPr>
          <a:xfrm>
            <a:off x="107504" y="1449244"/>
            <a:ext cx="5980424" cy="34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3068960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2339752" y="5920244"/>
            <a:ext cx="446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2000" dirty="0" smtClean="0">
              <a:latin typeface="Bree Peru Light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Bree Peru Light"/>
              </a:rPr>
              <a:t>Setiembre de 2013</a:t>
            </a:r>
            <a:endParaRPr lang="es-ES" sz="11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355976" y="4974267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chemeClr val="bg1"/>
                </a:solidFill>
                <a:latin typeface="Bree Peru Light"/>
              </a:rPr>
              <a:t>Luis Torres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Bree Peru Light"/>
              </a:rPr>
              <a:t>Director de Promoción de Exportaciones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Bree Peru Light"/>
              </a:rPr>
              <a:t>PROMPERÚ</a:t>
            </a:r>
            <a:endParaRPr lang="es-ES" sz="14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55676" y="1818110"/>
            <a:ext cx="58326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Bree Peru Light"/>
              </a:rPr>
              <a:t>Foro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Bree Peru Light"/>
              </a:rPr>
              <a:t>Textiles y Confecciones</a:t>
            </a:r>
            <a:endParaRPr lang="es-ES" sz="2800" dirty="0">
              <a:solidFill>
                <a:schemeClr val="bg1"/>
              </a:solidFill>
              <a:latin typeface="Bree Peru Light"/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1043608" y="3307629"/>
            <a:ext cx="69847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Bree Peru Regular"/>
              </a:rPr>
              <a:t>Confecciones de punto de algodón</a:t>
            </a:r>
          </a:p>
          <a:p>
            <a:pPr algn="ctr"/>
            <a:r>
              <a:rPr lang="es-ES" sz="2000" b="1" i="1" dirty="0" smtClean="0">
                <a:solidFill>
                  <a:schemeClr val="tx2">
                    <a:lumMod val="75000"/>
                  </a:schemeClr>
                </a:solidFill>
                <a:latin typeface="Bree Peru Regular"/>
              </a:rPr>
              <a:t>(demanda internacional)</a:t>
            </a:r>
            <a:endParaRPr lang="es-ES" sz="2000" b="1" i="1" dirty="0">
              <a:solidFill>
                <a:schemeClr val="tx2">
                  <a:lumMod val="75000"/>
                </a:schemeClr>
              </a:solidFill>
              <a:latin typeface="Bree Peru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573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 Rectángulo"/>
          <p:cNvSpPr>
            <a:spLocks noChangeArrowheads="1"/>
          </p:cNvSpPr>
          <p:nvPr/>
        </p:nvSpPr>
        <p:spPr bwMode="auto">
          <a:xfrm>
            <a:off x="251520" y="128826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Confecciones de punto de algodón: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Dinámica mundial 2003 - 2012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6642556"/>
            <a:ext cx="4104456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800" dirty="0" smtClean="0">
                <a:latin typeface="Bree Peru Regular"/>
              </a:rPr>
              <a:t>Fuente: </a:t>
            </a:r>
            <a:r>
              <a:rPr lang="es-ES" sz="800" dirty="0" err="1" smtClean="0">
                <a:latin typeface="Bree Peru Regular"/>
              </a:rPr>
              <a:t>TradeMap</a:t>
            </a:r>
            <a:endParaRPr lang="es-ES" sz="800" dirty="0" smtClean="0">
              <a:latin typeface="Bree Peru Regular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6548" r="3789" b="6150"/>
          <a:stretch/>
        </p:blipFill>
        <p:spPr>
          <a:xfrm>
            <a:off x="1666919" y="1772660"/>
            <a:ext cx="5810162" cy="332009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023828" y="1448609"/>
            <a:ext cx="30963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ee Peru Light"/>
              </a:rPr>
              <a:t>Evolución de las importaciones mundiales</a:t>
            </a:r>
          </a:p>
          <a:p>
            <a:pPr algn="ctr"/>
            <a:r>
              <a:rPr lang="es-PE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ee Peru Light"/>
              </a:rPr>
              <a:t>(US$ miles de millones)</a:t>
            </a:r>
            <a:endParaRPr lang="es-PE" sz="1050" dirty="0">
              <a:solidFill>
                <a:schemeClr val="tx2">
                  <a:lumMod val="60000"/>
                  <a:lumOff val="40000"/>
                </a:schemeClr>
              </a:solidFill>
              <a:latin typeface="Bree Peru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6672" y="5249548"/>
            <a:ext cx="8190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8438" indent="-19843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400" dirty="0" smtClean="0">
                <a:latin typeface="Calibri" panose="020F0502020204030204" pitchFamily="34" charset="0"/>
              </a:rPr>
              <a:t>Las crisis afectaron la demandan internacional de confecciones de punto de algodón</a:t>
            </a:r>
          </a:p>
          <a:p>
            <a:pPr marL="198438" indent="-19843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400" dirty="0" smtClean="0">
                <a:latin typeface="Calibri" panose="020F0502020204030204" pitchFamily="34" charset="0"/>
              </a:rPr>
              <a:t>Los cinco principales mercados disminuyeron su demanda promedio en los últimos cinco años: Estados Unidos (-1.9%), Alemania (-0.7%), Reino Unido (-0.6%), Japón (-0.8%) y Francia (-2.7%)</a:t>
            </a:r>
          </a:p>
          <a:p>
            <a:pPr marL="198438" indent="-19843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400" dirty="0" smtClean="0">
                <a:latin typeface="Calibri" panose="020F0502020204030204" pitchFamily="34" charset="0"/>
              </a:rPr>
              <a:t>Sin embargo, China tuvo en el mismo periodo un crecimiento promedio de 8.1% y 11.2% el 2012 en comparación al 2011</a:t>
            </a:r>
            <a:endParaRPr lang="es-PE" sz="1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 Rectángulo"/>
          <p:cNvSpPr>
            <a:spLocks noChangeArrowheads="1"/>
          </p:cNvSpPr>
          <p:nvPr/>
        </p:nvSpPr>
        <p:spPr bwMode="auto">
          <a:xfrm>
            <a:off x="251520" y="128826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Confecciones de punto de algodón: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Segmentación de Proveedores mundiales 2012*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6463147"/>
            <a:ext cx="410445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1000" dirty="0" smtClean="0">
                <a:latin typeface="Bree Peru Regular"/>
              </a:rPr>
              <a:t>* Los índices estandarizados se calculan para el 2008 - 2012 </a:t>
            </a:r>
          </a:p>
          <a:p>
            <a:r>
              <a:rPr lang="es-ES" sz="800" dirty="0" smtClean="0">
                <a:latin typeface="Bree Peru Regular"/>
              </a:rPr>
              <a:t>Fuente: </a:t>
            </a:r>
            <a:r>
              <a:rPr lang="es-ES" sz="800" dirty="0" err="1" smtClean="0">
                <a:latin typeface="Bree Peru Regular"/>
              </a:rPr>
              <a:t>TradeMap</a:t>
            </a:r>
            <a:endParaRPr lang="es-ES" sz="800" dirty="0" smtClean="0">
              <a:latin typeface="Bree Peru Regular"/>
            </a:endParaRPr>
          </a:p>
        </p:txBody>
      </p:sp>
      <p:sp>
        <p:nvSpPr>
          <p:cNvPr id="22" name="13 Rectángulo"/>
          <p:cNvSpPr/>
          <p:nvPr/>
        </p:nvSpPr>
        <p:spPr>
          <a:xfrm>
            <a:off x="683568" y="5579374"/>
            <a:ext cx="7776864" cy="8002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5725" indent="-857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200" dirty="0" smtClean="0">
                <a:latin typeface="Bree Peru Light"/>
              </a:rPr>
              <a:t>Los mercados asiáticos dominan el sector con China (39.2% de participación), Bangladesh (8.6%), Hong Kong (5.3%), Turquía (3.9%), India (3.8%) y Vietnam (3.5%) como los principales proveedores</a:t>
            </a:r>
          </a:p>
          <a:p>
            <a:pPr marL="85725" indent="-857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200" dirty="0" smtClean="0">
                <a:latin typeface="Bree Peru Light"/>
              </a:rPr>
              <a:t>Perú ocupa la plaza 17º con una participación de 1.1% y es un proveedor </a:t>
            </a:r>
            <a:r>
              <a:rPr lang="es-ES" sz="1200" b="1" dirty="0" smtClean="0">
                <a:latin typeface="Bree Peru Light"/>
              </a:rPr>
              <a:t>prometedor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2083" r="4742" b="2083"/>
          <a:stretch/>
        </p:blipFill>
        <p:spPr>
          <a:xfrm>
            <a:off x="353278" y="1463878"/>
            <a:ext cx="5968430" cy="39221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724128" y="359450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A50021"/>
                </a:solidFill>
                <a:latin typeface="Bree Peru Light"/>
              </a:rPr>
              <a:t>Índice de crecimiento</a:t>
            </a:r>
            <a:endParaRPr lang="es-PE" sz="800" b="1" dirty="0">
              <a:solidFill>
                <a:srgbClr val="A50021"/>
              </a:solidFill>
              <a:latin typeface="Bree Peru Light"/>
            </a:endParaRPr>
          </a:p>
        </p:txBody>
      </p:sp>
      <p:sp>
        <p:nvSpPr>
          <p:cNvPr id="8" name="CuadroTexto 9"/>
          <p:cNvSpPr txBox="1"/>
          <p:nvPr/>
        </p:nvSpPr>
        <p:spPr>
          <a:xfrm>
            <a:off x="2276900" y="1279503"/>
            <a:ext cx="1183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A50021"/>
                </a:solidFill>
                <a:latin typeface="Bree Peru Light"/>
              </a:rPr>
              <a:t>Índice Participación</a:t>
            </a:r>
            <a:endParaRPr lang="es-PE" sz="800" b="1" dirty="0">
              <a:solidFill>
                <a:srgbClr val="A50021"/>
              </a:solidFill>
              <a:latin typeface="Bree Peru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108520" y="192736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Consolidado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96460" y="478699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Prometedor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369903" y="192736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Estrella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-252536" y="478956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Estancado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 r="18871"/>
          <a:stretch/>
        </p:blipFill>
        <p:spPr>
          <a:xfrm>
            <a:off x="6516216" y="2366310"/>
            <a:ext cx="2476672" cy="216024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4" name="CuadroTexto 13"/>
          <p:cNvSpPr txBox="1"/>
          <p:nvPr/>
        </p:nvSpPr>
        <p:spPr>
          <a:xfrm>
            <a:off x="7060877" y="1988840"/>
            <a:ext cx="197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ee Peru Light"/>
              </a:rPr>
              <a:t>Principales Proveedores</a:t>
            </a:r>
          </a:p>
          <a:p>
            <a:pPr algn="ctr"/>
            <a:r>
              <a:rPr lang="es-P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ee Peru Light"/>
              </a:rPr>
              <a:t>2012</a:t>
            </a:r>
            <a:endParaRPr lang="es-PE" sz="1200" dirty="0">
              <a:solidFill>
                <a:schemeClr val="tx2">
                  <a:lumMod val="60000"/>
                  <a:lumOff val="40000"/>
                </a:schemeClr>
              </a:solidFill>
              <a:latin typeface="Bree Peru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20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8 Rectángulo"/>
          <p:cNvSpPr>
            <a:spLocks noChangeArrowheads="1"/>
          </p:cNvSpPr>
          <p:nvPr/>
        </p:nvSpPr>
        <p:spPr bwMode="auto">
          <a:xfrm>
            <a:off x="251520" y="128826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ree Peru Light"/>
              </a:rPr>
              <a:t>Confecciones de punto de algodón: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ee Peru Light"/>
              </a:rPr>
              <a:t>Segmentación de Importadores mundiales 2012*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" r="1190" b="2513"/>
          <a:stretch/>
        </p:blipFill>
        <p:spPr>
          <a:xfrm>
            <a:off x="251520" y="1484784"/>
            <a:ext cx="5916641" cy="378121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564862" y="410295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A50021"/>
                </a:solidFill>
                <a:latin typeface="Bree Peru Light"/>
              </a:rPr>
              <a:t>Índice de crecimiento</a:t>
            </a:r>
            <a:endParaRPr lang="es-PE" sz="800" b="1" dirty="0">
              <a:solidFill>
                <a:srgbClr val="A50021"/>
              </a:solidFill>
              <a:latin typeface="Bree Peru Light"/>
            </a:endParaRPr>
          </a:p>
        </p:txBody>
      </p:sp>
      <p:sp>
        <p:nvSpPr>
          <p:cNvPr id="8" name="CuadroTexto 9"/>
          <p:cNvSpPr txBox="1"/>
          <p:nvPr/>
        </p:nvSpPr>
        <p:spPr>
          <a:xfrm>
            <a:off x="2627784" y="1341348"/>
            <a:ext cx="1183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A50021"/>
                </a:solidFill>
                <a:latin typeface="Bree Peru Light"/>
              </a:rPr>
              <a:t>Índice Participación</a:t>
            </a:r>
            <a:endParaRPr lang="es-PE" sz="800" b="1" dirty="0">
              <a:solidFill>
                <a:srgbClr val="A50021"/>
              </a:solidFill>
              <a:latin typeface="Bree Peru Light"/>
            </a:endParaRPr>
          </a:p>
        </p:txBody>
      </p:sp>
      <p:sp>
        <p:nvSpPr>
          <p:cNvPr id="10" name="13 Rectángulo"/>
          <p:cNvSpPr/>
          <p:nvPr/>
        </p:nvSpPr>
        <p:spPr>
          <a:xfrm>
            <a:off x="683568" y="5509101"/>
            <a:ext cx="7776864" cy="8002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5725" indent="-857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200" dirty="0">
                <a:latin typeface="Bree Peru Light"/>
              </a:rPr>
              <a:t>Europa y Estados Unidos siguen siendo mercados importantes </a:t>
            </a:r>
            <a:endParaRPr lang="es-ES" sz="1200" dirty="0" smtClean="0">
              <a:latin typeface="Bree Peru Light"/>
            </a:endParaRPr>
          </a:p>
          <a:p>
            <a:pPr marL="85725" indent="-857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200" dirty="0" smtClean="0">
                <a:latin typeface="Bree Peru Light"/>
              </a:rPr>
              <a:t>Los mercados que mantienen su demanda dinámica son:</a:t>
            </a:r>
            <a:r>
              <a:rPr lang="es-ES" sz="1200" b="1" dirty="0" smtClean="0">
                <a:latin typeface="Bree Peru Light"/>
              </a:rPr>
              <a:t> Emiratos Árabes, Rusia, Brasil, Arabia Saudita, Tailandia, Colombia y Bolivia</a:t>
            </a:r>
            <a:r>
              <a:rPr lang="es-ES" sz="1200" dirty="0" smtClean="0">
                <a:latin typeface="Bree Peru Light"/>
              </a:rPr>
              <a:t>.</a:t>
            </a:r>
            <a:endParaRPr lang="es-ES" sz="1200" b="1" dirty="0" smtClean="0">
              <a:latin typeface="Bree Peru Ligh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281303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Consolidado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860032" y="494116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Prometedor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944025" y="281303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Estrella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108520" y="490189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800000"/>
                </a:solidFill>
                <a:latin typeface="Bree Peru Regular"/>
              </a:rPr>
              <a:t>Estancado</a:t>
            </a:r>
            <a:endParaRPr lang="es-PE" sz="1600" dirty="0">
              <a:solidFill>
                <a:srgbClr val="800000"/>
              </a:solidFill>
              <a:latin typeface="Bree Peru Regular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4449" r="9615" b="-3185"/>
          <a:stretch/>
        </p:blipFill>
        <p:spPr>
          <a:xfrm>
            <a:off x="6372200" y="2501126"/>
            <a:ext cx="2592288" cy="229602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CuadroTexto 16"/>
          <p:cNvSpPr txBox="1"/>
          <p:nvPr/>
        </p:nvSpPr>
        <p:spPr>
          <a:xfrm>
            <a:off x="6660232" y="19888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ee Peru Light"/>
              </a:rPr>
              <a:t>Principales Mercados</a:t>
            </a:r>
          </a:p>
          <a:p>
            <a:pPr algn="ctr"/>
            <a:r>
              <a:rPr lang="es-P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ee Peru Light"/>
              </a:rPr>
              <a:t>2012</a:t>
            </a:r>
            <a:endParaRPr lang="es-PE" sz="1200" dirty="0">
              <a:solidFill>
                <a:schemeClr val="tx2">
                  <a:lumMod val="60000"/>
                  <a:lumOff val="40000"/>
                </a:schemeClr>
              </a:solidFill>
              <a:latin typeface="Bree Peru Light"/>
            </a:endParaRPr>
          </a:p>
        </p:txBody>
      </p:sp>
      <p:sp>
        <p:nvSpPr>
          <p:cNvPr id="18" name="8 CuadroTexto"/>
          <p:cNvSpPr txBox="1"/>
          <p:nvPr/>
        </p:nvSpPr>
        <p:spPr>
          <a:xfrm>
            <a:off x="0" y="6463147"/>
            <a:ext cx="410445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1000" dirty="0" smtClean="0">
                <a:latin typeface="Bree Peru Regular"/>
              </a:rPr>
              <a:t>* Los índices estandarizados se calculan para el 2008 - 2012 </a:t>
            </a:r>
          </a:p>
          <a:p>
            <a:r>
              <a:rPr lang="es-ES" sz="800" dirty="0" smtClean="0">
                <a:latin typeface="Bree Peru Regular"/>
              </a:rPr>
              <a:t>Fuente: </a:t>
            </a:r>
            <a:r>
              <a:rPr lang="es-ES" sz="800" dirty="0" err="1" smtClean="0">
                <a:latin typeface="Bree Peru Regular"/>
              </a:rPr>
              <a:t>TradeMap</a:t>
            </a:r>
            <a:endParaRPr lang="es-ES" sz="800" dirty="0" smtClean="0">
              <a:latin typeface="Bree Peru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736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15081</TotalTime>
  <Words>1314</Words>
  <Application>Microsoft Office PowerPoint</Application>
  <PresentationFormat>Presentación en pantalla (4:3)</PresentationFormat>
  <Paragraphs>206</Paragraphs>
  <Slides>17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PROMPERU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Diagnostico POI Confecciones y Calzado</dc:title>
  <dc:creator>Javier Rebatta</dc:creator>
  <cp:lastModifiedBy>comexperu</cp:lastModifiedBy>
  <cp:revision>1847</cp:revision>
  <cp:lastPrinted>2013-09-05T16:38:04Z</cp:lastPrinted>
  <dcterms:created xsi:type="dcterms:W3CDTF">2009-07-06T19:44:42Z</dcterms:created>
  <dcterms:modified xsi:type="dcterms:W3CDTF">2013-09-10T13:05:06Z</dcterms:modified>
</cp:coreProperties>
</file>